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06" r:id="rId2"/>
    <p:sldId id="2515" r:id="rId3"/>
    <p:sldId id="2516" r:id="rId4"/>
    <p:sldId id="2569" r:id="rId5"/>
    <p:sldId id="269" r:id="rId6"/>
    <p:sldId id="258" r:id="rId7"/>
    <p:sldId id="260" r:id="rId8"/>
    <p:sldId id="262" r:id="rId9"/>
    <p:sldId id="265" r:id="rId10"/>
    <p:sldId id="266" r:id="rId11"/>
    <p:sldId id="267" r:id="rId12"/>
    <p:sldId id="263" r:id="rId13"/>
    <p:sldId id="2578" r:id="rId14"/>
    <p:sldId id="2518" r:id="rId15"/>
    <p:sldId id="2517" r:id="rId16"/>
    <p:sldId id="1140" r:id="rId17"/>
    <p:sldId id="272" r:id="rId18"/>
    <p:sldId id="2570" r:id="rId19"/>
    <p:sldId id="2571" r:id="rId20"/>
    <p:sldId id="2497" r:id="rId21"/>
    <p:sldId id="1148" r:id="rId22"/>
    <p:sldId id="1951" r:id="rId23"/>
    <p:sldId id="2520" r:id="rId24"/>
    <p:sldId id="2521" r:id="rId25"/>
    <p:sldId id="411" r:id="rId26"/>
    <p:sldId id="2572" r:id="rId27"/>
    <p:sldId id="413" r:id="rId28"/>
    <p:sldId id="2573" r:id="rId29"/>
    <p:sldId id="2557" r:id="rId30"/>
    <p:sldId id="2574" r:id="rId31"/>
    <p:sldId id="2353" r:id="rId32"/>
    <p:sldId id="2567" r:id="rId33"/>
    <p:sldId id="2550" r:id="rId34"/>
    <p:sldId id="2575" r:id="rId35"/>
    <p:sldId id="2541" r:id="rId36"/>
    <p:sldId id="2540" r:id="rId37"/>
    <p:sldId id="2542" r:id="rId38"/>
    <p:sldId id="407" r:id="rId39"/>
    <p:sldId id="2551" r:id="rId40"/>
    <p:sldId id="2565" r:id="rId41"/>
    <p:sldId id="385" r:id="rId42"/>
    <p:sldId id="2560" r:id="rId43"/>
    <p:sldId id="2561" r:id="rId44"/>
    <p:sldId id="2562" r:id="rId45"/>
    <p:sldId id="2577" r:id="rId46"/>
    <p:sldId id="2558" r:id="rId47"/>
    <p:sldId id="2546" r:id="rId48"/>
    <p:sldId id="2547" r:id="rId49"/>
    <p:sldId id="1945" r:id="rId50"/>
    <p:sldId id="2508" r:id="rId51"/>
    <p:sldId id="2507" r:id="rId52"/>
    <p:sldId id="2576" r:id="rId53"/>
    <p:sldId id="2568" r:id="rId54"/>
    <p:sldId id="862" r:id="rId55"/>
    <p:sldId id="1049" r:id="rId56"/>
    <p:sldId id="742" r:id="rId57"/>
    <p:sldId id="745" r:id="rId58"/>
    <p:sldId id="746" r:id="rId59"/>
    <p:sldId id="1962" r:id="rId60"/>
    <p:sldId id="1964" r:id="rId61"/>
    <p:sldId id="751" r:id="rId62"/>
    <p:sldId id="289" r:id="rId63"/>
    <p:sldId id="1965" r:id="rId64"/>
    <p:sldId id="2510" r:id="rId65"/>
    <p:sldId id="195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1" autoAdjust="0"/>
  </p:normalViewPr>
  <p:slideViewPr>
    <p:cSldViewPr snapToGrid="0">
      <p:cViewPr varScale="1">
        <p:scale>
          <a:sx n="63" d="100"/>
          <a:sy n="63" d="100"/>
        </p:scale>
        <p:origin x="7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C0713C-B11C-4BFA-8C15-41693D75BFE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/>
          </a:p>
        </p:txBody>
      </p:sp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89932" tIns="44966" rIns="89932" bIns="44966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3379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932" tIns="44966" rIns="89932" bIns="44966" anchor="b"/>
          <a:lstStyle/>
          <a:p>
            <a:pPr algn="r" defTabSz="898525"/>
            <a:fld id="{B5F6CCC5-25EC-4E6A-824A-7E2726FF0236}" type="slidenum">
              <a:rPr lang="en-US" sz="1200">
                <a:latin typeface="Calibri" pitchFamily="34" charset="0"/>
                <a:cs typeface="Arial" charset="0"/>
              </a:rPr>
              <a:pPr algn="r" defTabSz="898525"/>
              <a:t>16</a:t>
            </a:fld>
            <a:endParaRPr lang="en-US" sz="1200" dirty="0"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37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28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790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61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1865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choose middle 9+9 &lt; 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3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9750A1-25CA-2E46-B72E-69F270696DC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69B5012B-BFE6-48B0-8181-F1D8C5CCE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40C4F4-5C74-43C7-8B59-8E6747A72BB6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81A2B37D-9037-4186-8DCB-EE0428292C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4225727-BC07-4EB1-A142-06ED6756D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627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D751C-CA4C-4BCE-B034-F1EED79B1901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6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88100" cy="3594100"/>
          </a:xfrm>
          <a:ln/>
        </p:spPr>
      </p:sp>
      <p:sp>
        <p:nvSpPr>
          <p:cNvPr id="106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55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213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46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FBD4A-BC80-4FC1-A938-D348822C3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667">
                <a:solidFill>
                  <a:schemeClr val="accent3"/>
                </a:solidFill>
              </a:defRPr>
            </a:lvl2pPr>
            <a:lvl3pPr>
              <a:defRPr sz="2400"/>
            </a:lvl3pPr>
            <a:lvl4pPr>
              <a:defRPr sz="2133">
                <a:solidFill>
                  <a:schemeClr val="accent3"/>
                </a:solidFill>
              </a:defRPr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550D6-6CE5-9FD3-22DE-C4C396E8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265863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accent5"/>
                </a:solidFill>
              </a:defRPr>
            </a:lvl1pPr>
          </a:lstStyle>
          <a:p>
            <a:pPr>
              <a:defRPr/>
            </a:pPr>
            <a:fld id="{74038169-5F6A-44B1-8C7B-DD1B91C147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1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120.pn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e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2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4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Calculation Example</a:t>
            </a:r>
          </a:p>
        </p:txBody>
      </p:sp>
      <p:graphicFrame>
        <p:nvGraphicFramePr>
          <p:cNvPr id="1536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12544"/>
              </p:ext>
            </p:extLst>
          </p:nvPr>
        </p:nvGraphicFramePr>
        <p:xfrm>
          <a:off x="5227320" y="1681163"/>
          <a:ext cx="6400800" cy="48768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Tree 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Trunk Diameter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r>
                        <a:rPr kumimoji="0" lang="en-US" sz="2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r>
                        <a:rPr kumimoji="0" lang="en-US" sz="2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=3142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=14111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=713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341" name="Picture 81" descr="j03123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1" y="2021841"/>
            <a:ext cx="137477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9D1BF7-2680-72F9-ACF8-9DD078F8E37F}"/>
                  </a:ext>
                </a:extLst>
              </p:cNvPr>
              <p:cNvSpPr txBox="1"/>
              <p:nvPr/>
            </p:nvSpPr>
            <p:spPr>
              <a:xfrm>
                <a:off x="-142240" y="5176837"/>
                <a:ext cx="6096000" cy="744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)−(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9D1BF7-2680-72F9-ACF8-9DD078F8E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240" y="5176837"/>
                <a:ext cx="6096000" cy="744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F5F3752-2274-C286-0E14-0033670BB389}"/>
              </a:ext>
            </a:extLst>
          </p:cNvPr>
          <p:cNvSpPr txBox="1"/>
          <p:nvPr/>
        </p:nvSpPr>
        <p:spPr>
          <a:xfrm>
            <a:off x="919480" y="4355159"/>
            <a:ext cx="3845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there a strong correlation between height of a tree and diameter of trunk? </a:t>
            </a:r>
          </a:p>
        </p:txBody>
      </p:sp>
    </p:spTree>
    <p:extLst>
      <p:ext uri="{BB962C8B-B14F-4D97-AF65-F5344CB8AC3E}">
        <p14:creationId xmlns:p14="http://schemas.microsoft.com/office/powerpoint/2010/main" val="25679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810942" y="1771650"/>
          <a:ext cx="3810000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914900" imgH="3810000" progId="Excel.Chart.8">
                  <p:embed/>
                </p:oleObj>
              </mc:Choice>
              <mc:Fallback>
                <p:oleObj name="Chart" r:id="rId2" imgW="4914900" imgH="3810000" progId="Excel.Chart.8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0942" y="1771650"/>
                        <a:ext cx="3810000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Object 3"/>
              <p:cNvSpPr txBox="1"/>
              <p:nvPr/>
            </p:nvSpPr>
            <p:spPr bwMode="auto">
              <a:xfrm>
                <a:off x="5715001" y="1828800"/>
                <a:ext cx="4822825" cy="251460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][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)−(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3142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73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321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713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73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14111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321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0.886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9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1" y="1828800"/>
                <a:ext cx="4822825" cy="2514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725342" y="4591051"/>
            <a:ext cx="228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latin typeface="Tekton Pro" pitchFamily="34" charset="0"/>
              </a:rPr>
              <a:t>Trunk Diameter, x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658542" y="1162050"/>
            <a:ext cx="1524000" cy="63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>
                <a:latin typeface="Tekton Pro" pitchFamily="34" charset="0"/>
              </a:rPr>
              <a:t>Tree Height, 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b="1">
                <a:latin typeface="Tekton Pro" pitchFamily="34" charset="0"/>
              </a:rPr>
              <a:t>y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>
          <a:xfrm>
            <a:off x="909320" y="321490"/>
            <a:ext cx="10515600" cy="631070"/>
          </a:xfrm>
          <a:noFill/>
        </p:spPr>
        <p:txBody>
          <a:bodyPr vert="horz" lIns="85342" tIns="42672" rIns="85342" bIns="42672" rtlCol="0" anchor="b">
            <a:normAutofit fontScale="90000"/>
          </a:bodyPr>
          <a:lstStyle/>
          <a:p>
            <a:r>
              <a:rPr lang="en-US" dirty="0"/>
              <a:t>Calculation Example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43600" y="4724400"/>
            <a:ext cx="4343400" cy="711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latin typeface="Tekton Pro" pitchFamily="34" charset="0"/>
              </a:rPr>
              <a:t>r = 0.886</a:t>
            </a:r>
            <a:r>
              <a:rPr lang="en-US" sz="2000">
                <a:latin typeface="Tekton Pro" pitchFamily="34" charset="0"/>
              </a:rPr>
              <a:t> → relatively strong positive </a:t>
            </a:r>
          </a:p>
          <a:p>
            <a:r>
              <a:rPr lang="en-US" sz="2000">
                <a:latin typeface="Tekton Pro" pitchFamily="34" charset="0"/>
              </a:rPr>
              <a:t>linear association between x and y</a:t>
            </a:r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65532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NZ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32ADBBF-0B32-B2BB-8373-826AB49C3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600" y="4975225"/>
          <a:ext cx="2333098" cy="1823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4299120" imgH="3359160" progId="">
                  <p:embed/>
                </p:oleObj>
              </mc:Choice>
              <mc:Fallback>
                <p:oleObj name="PBrush" r:id="rId5" imgW="4299120" imgH="33591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32ADBBF-0B32-B2BB-8373-826AB49C3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5600" y="4975225"/>
                        <a:ext cx="2333098" cy="1823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19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4" name="Object 3">
            <a:extLst>
              <a:ext uri="{FF2B5EF4-FFF2-40B4-BE49-F238E27FC236}">
                <a16:creationId xmlns:a16="http://schemas.microsoft.com/office/drawing/2014/main" id="{14E47E4D-BB49-BBE5-CB2D-63B7DD627C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3600" y="1699012"/>
          <a:ext cx="4818896" cy="425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058400" imgH="9639300" progId="Paint.Picture">
                  <p:embed/>
                </p:oleObj>
              </mc:Choice>
              <mc:Fallback>
                <p:oleObj name="Bitmap Image" r:id="rId2" imgW="10058400" imgH="9639300" progId="Paint.Picture">
                  <p:embed/>
                  <p:pic>
                    <p:nvPicPr>
                      <p:cNvPr id="8224" name="Object 3">
                        <a:extLst>
                          <a:ext uri="{FF2B5EF4-FFF2-40B4-BE49-F238E27FC236}">
                            <a16:creationId xmlns:a16="http://schemas.microsoft.com/office/drawing/2014/main" id="{14E47E4D-BB49-BBE5-CB2D-63B7DD627C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7213600" y="1699012"/>
                        <a:ext cx="4818896" cy="4254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Interpretation of Correlation Coefficient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320" y="1879600"/>
            <a:ext cx="6568440" cy="43789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ekton Pro" pitchFamily="34" charset="0"/>
              </a:rPr>
              <a:t>It shows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magnitude</a:t>
            </a:r>
            <a:r>
              <a:rPr lang="en-US" sz="2400" dirty="0">
                <a:latin typeface="Tekton Pro" pitchFamily="34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direction</a:t>
            </a:r>
            <a:r>
              <a:rPr lang="en-US" sz="2400" dirty="0">
                <a:latin typeface="Tekton Pro" pitchFamily="34" charset="0"/>
              </a:rPr>
              <a:t> of the relationship.</a:t>
            </a:r>
          </a:p>
          <a:p>
            <a:pPr eaLnBrk="1" hangingPunct="1"/>
            <a:r>
              <a:rPr lang="en-US" sz="2400" dirty="0">
                <a:latin typeface="Tekton Pro" pitchFamily="34" charset="0"/>
              </a:rPr>
              <a:t>r ranges between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-1</a:t>
            </a:r>
            <a:r>
              <a:rPr lang="en-US" sz="2400" dirty="0">
                <a:latin typeface="Tekton Pro" pitchFamily="34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1</a:t>
            </a:r>
          </a:p>
          <a:p>
            <a:r>
              <a:rPr lang="en-US" sz="2400" dirty="0">
                <a:latin typeface="Tekton Pro" pitchFamily="34" charset="0"/>
              </a:rPr>
              <a:t>The closer to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1</a:t>
            </a:r>
            <a:r>
              <a:rPr lang="en-US" sz="2400" dirty="0">
                <a:latin typeface="Tekton Pro" pitchFamily="34" charset="0"/>
              </a:rPr>
              <a:t>, the stronger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positive</a:t>
            </a:r>
            <a:r>
              <a:rPr lang="en-US" sz="2400" dirty="0">
                <a:latin typeface="Tekton Pro" pitchFamily="34" charset="0"/>
              </a:rPr>
              <a:t> linear relationship</a:t>
            </a:r>
          </a:p>
          <a:p>
            <a:pPr eaLnBrk="1" hangingPunct="1"/>
            <a:r>
              <a:rPr lang="en-US" sz="2400" dirty="0">
                <a:latin typeface="Tekton Pro" pitchFamily="34" charset="0"/>
              </a:rPr>
              <a:t>The closer to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-1</a:t>
            </a:r>
            <a:r>
              <a:rPr lang="en-US" sz="2400" dirty="0">
                <a:latin typeface="Tekton Pro" pitchFamily="34" charset="0"/>
              </a:rPr>
              <a:t>, the stronger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negative</a:t>
            </a:r>
            <a:r>
              <a:rPr lang="en-US" sz="2400" dirty="0">
                <a:latin typeface="Tekton Pro" pitchFamily="34" charset="0"/>
              </a:rPr>
              <a:t> linear relationship</a:t>
            </a:r>
          </a:p>
          <a:p>
            <a:pPr eaLnBrk="1" hangingPunct="1"/>
            <a:r>
              <a:rPr lang="en-US" sz="2400" dirty="0">
                <a:latin typeface="Tekton Pro" pitchFamily="34" charset="0"/>
              </a:rPr>
              <a:t>The closer to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0</a:t>
            </a:r>
            <a:r>
              <a:rPr lang="en-US" sz="2400" dirty="0">
                <a:latin typeface="Tekton Pro" pitchFamily="34" charset="0"/>
              </a:rPr>
              <a:t>,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weaker</a:t>
            </a:r>
            <a:r>
              <a:rPr lang="en-US" sz="2400" dirty="0">
                <a:latin typeface="Tekton Pro" pitchFamily="34" charset="0"/>
              </a:rPr>
              <a:t> linear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6FE895AB-B1B2-5154-7E9C-4EF4989D9538}"/>
                  </a:ext>
                </a:extLst>
              </p:cNvPr>
              <p:cNvSpPr txBox="1"/>
              <p:nvPr/>
            </p:nvSpPr>
            <p:spPr bwMode="auto">
              <a:xfrm>
                <a:off x="2658864" y="5281680"/>
                <a:ext cx="2631440" cy="6715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][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6FE895AB-B1B2-5154-7E9C-4EF4989D9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8864" y="5281680"/>
                <a:ext cx="2631440" cy="671514"/>
              </a:xfrm>
              <a:prstGeom prst="rect">
                <a:avLst/>
              </a:prstGeom>
              <a:blipFill>
                <a:blip r:embed="rId4"/>
                <a:stretch>
                  <a:fillRect t="-46018" b="-5929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67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00A68-4984-1731-BEBF-E7CA3FBE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444" y="4014226"/>
            <a:ext cx="3495473" cy="284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6FCF5-9B2D-B3D4-199C-9A12C972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 (R Squared)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1F8D-FE09-1C5B-1E1D-6C1285F0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292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Represents the </a:t>
            </a:r>
            <a:r>
              <a:rPr lang="en-US" sz="2400" dirty="0">
                <a:solidFill>
                  <a:srgbClr val="C00000"/>
                </a:solidFill>
              </a:rPr>
              <a:t>proportion of the variance </a:t>
            </a:r>
            <a:r>
              <a:rPr lang="en-US" sz="2400" dirty="0"/>
              <a:t>in the dependent variable that is </a:t>
            </a:r>
            <a:r>
              <a:rPr lang="en-US" sz="2400" dirty="0">
                <a:solidFill>
                  <a:srgbClr val="C00000"/>
                </a:solidFill>
              </a:rPr>
              <a:t>explained by the independent </a:t>
            </a:r>
            <a:r>
              <a:rPr lang="en-US" sz="2400" dirty="0"/>
              <a:t>variables in the model and gives a measure of the model’s </a:t>
            </a:r>
            <a:r>
              <a:rPr lang="en-US" sz="2400" dirty="0">
                <a:solidFill>
                  <a:srgbClr val="C00000"/>
                </a:solidFill>
              </a:rPr>
              <a:t>predictive power</a:t>
            </a:r>
            <a:r>
              <a:rPr lang="en-US" sz="2400" dirty="0"/>
              <a:t>.</a:t>
            </a:r>
          </a:p>
          <a:p>
            <a:r>
              <a:rPr lang="en-US" sz="2400" dirty="0">
                <a:latin typeface="Tekton Pro" pitchFamily="34" charset="0"/>
              </a:rPr>
              <a:t>Coefficient of Determination is the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square</a:t>
            </a:r>
            <a:r>
              <a:rPr lang="en-US" sz="2400" dirty="0">
                <a:latin typeface="Tekton Pro" pitchFamily="34" charset="0"/>
              </a:rPr>
              <a:t> of Coefficient of Correlation (r) in </a:t>
            </a:r>
            <a:r>
              <a:rPr lang="en-US" sz="2400" dirty="0">
                <a:solidFill>
                  <a:srgbClr val="C00000"/>
                </a:solidFill>
                <a:latin typeface="Tekton Pro" pitchFamily="34" charset="0"/>
              </a:rPr>
              <a:t>simple linear </a:t>
            </a:r>
            <a:r>
              <a:rPr lang="en-US" sz="2400" dirty="0">
                <a:latin typeface="Tekton Pro" pitchFamily="34" charset="0"/>
              </a:rPr>
              <a:t>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Values range from </a:t>
            </a:r>
            <a:r>
              <a:rPr lang="en-US" sz="2400" b="1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 to </a:t>
            </a:r>
            <a:r>
              <a:rPr lang="en-US" sz="2400" b="1" dirty="0">
                <a:solidFill>
                  <a:srgbClr val="C00000"/>
                </a:solidFill>
              </a:rPr>
              <a:t>1</a:t>
            </a:r>
            <a:r>
              <a:rPr lang="en-US" sz="2400" dirty="0"/>
              <a:t>. </a:t>
            </a:r>
            <a:r>
              <a:rPr lang="en-US" sz="2400" b="1" dirty="0"/>
              <a:t>0</a:t>
            </a:r>
            <a:r>
              <a:rPr lang="en-US" sz="2400" dirty="0"/>
              <a:t> means the model explains none of the variance. </a:t>
            </a:r>
            <a:r>
              <a:rPr lang="en-US" sz="2400" b="1" dirty="0"/>
              <a:t>1</a:t>
            </a:r>
            <a:r>
              <a:rPr lang="en-US" sz="2400" dirty="0"/>
              <a:t> means the model explains all of the variance.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Big value </a:t>
            </a:r>
            <a:r>
              <a:rPr lang="en-US" sz="2400" dirty="0"/>
              <a:t>of R-Squared indicates the dependent variable can be modeled using independent variable by </a:t>
            </a:r>
            <a:r>
              <a:rPr lang="en-US" sz="2400" dirty="0">
                <a:solidFill>
                  <a:srgbClr val="C00000"/>
                </a:solidFill>
              </a:rPr>
              <a:t>linear regression</a:t>
            </a:r>
          </a:p>
          <a:p>
            <a:endParaRPr lang="en-US" sz="2400" dirty="0"/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2D0C88A3-4AED-E9FA-7C38-CC0A56578979}"/>
              </a:ext>
            </a:extLst>
          </p:cNvPr>
          <p:cNvSpPr txBox="1"/>
          <p:nvPr/>
        </p:nvSpPr>
        <p:spPr>
          <a:xfrm>
            <a:off x="1304335" y="5652178"/>
            <a:ext cx="7423106" cy="576869"/>
          </a:xfrm>
          <a:prstGeom prst="rect">
            <a:avLst/>
          </a:prstGeom>
        </p:spPr>
        <p:txBody>
          <a:bodyPr vert="horz" wrap="square" lIns="0" tIns="22650" rIns="0" bIns="0" rtlCol="0">
            <a:spAutoFit/>
          </a:bodyPr>
          <a:lstStyle/>
          <a:p>
            <a:pPr marL="41527" marR="211408">
              <a:spcBef>
                <a:spcPts val="604"/>
              </a:spcBef>
              <a:buClr>
                <a:srgbClr val="024F84"/>
              </a:buClr>
              <a:tabLst>
                <a:tab pos="507125" algn="l"/>
              </a:tabLst>
            </a:pPr>
            <a:r>
              <a:rPr lang="en-US" spc="10" dirty="0">
                <a:solidFill>
                  <a:schemeClr val="accent1"/>
                </a:solidFill>
                <a:latin typeface="Arial"/>
                <a:cs typeface="Arial"/>
              </a:rPr>
              <a:t>e.g., if R-Squared is 0.71 it means that </a:t>
            </a:r>
            <a:r>
              <a:rPr spc="10" dirty="0">
                <a:solidFill>
                  <a:schemeClr val="accent1"/>
                </a:solidFill>
                <a:latin typeface="Arial"/>
                <a:cs typeface="Arial"/>
              </a:rPr>
              <a:t>71% </a:t>
            </a:r>
            <a:r>
              <a:rPr spc="30" dirty="0">
                <a:solidFill>
                  <a:schemeClr val="accent1"/>
                </a:solidFill>
                <a:latin typeface="Arial"/>
                <a:cs typeface="Arial"/>
              </a:rPr>
              <a:t>of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pc="-20" dirty="0">
                <a:solidFill>
                  <a:schemeClr val="accent1"/>
                </a:solidFill>
                <a:latin typeface="Arial"/>
                <a:cs typeface="Arial"/>
              </a:rPr>
              <a:t>variability </a:t>
            </a:r>
            <a:r>
              <a:rPr spc="-10" dirty="0">
                <a:solidFill>
                  <a:schemeClr val="accent1"/>
                </a:solidFill>
                <a:latin typeface="Arial"/>
                <a:cs typeface="Arial"/>
              </a:rPr>
              <a:t>in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pc="-10" dirty="0">
                <a:solidFill>
                  <a:schemeClr val="accent1"/>
                </a:solidFill>
                <a:latin typeface="Arial"/>
                <a:cs typeface="Arial"/>
              </a:rPr>
              <a:t>murder </a:t>
            </a:r>
            <a:r>
              <a:rPr spc="-30" dirty="0">
                <a:solidFill>
                  <a:schemeClr val="accent1"/>
                </a:solidFill>
                <a:latin typeface="Arial"/>
                <a:cs typeface="Arial"/>
              </a:rPr>
              <a:t>rates is </a:t>
            </a:r>
            <a:r>
              <a:rPr spc="-20" dirty="0">
                <a:solidFill>
                  <a:schemeClr val="accent1"/>
                </a:solidFill>
                <a:latin typeface="Arial"/>
                <a:cs typeface="Arial"/>
              </a:rPr>
              <a:t>explained </a:t>
            </a:r>
            <a:r>
              <a:rPr spc="10" dirty="0">
                <a:solidFill>
                  <a:schemeClr val="accent1"/>
                </a:solidFill>
                <a:latin typeface="Arial"/>
                <a:cs typeface="Arial"/>
              </a:rPr>
              <a:t>by  </a:t>
            </a:r>
            <a:r>
              <a:rPr dirty="0">
                <a:solidFill>
                  <a:schemeClr val="accent1"/>
                </a:solidFill>
                <a:latin typeface="Arial"/>
                <a:cs typeface="Arial"/>
              </a:rPr>
              <a:t>the </a:t>
            </a:r>
            <a:r>
              <a:rPr spc="10" dirty="0">
                <a:solidFill>
                  <a:schemeClr val="accent1"/>
                </a:solidFill>
                <a:latin typeface="Arial"/>
                <a:cs typeface="Arial"/>
              </a:rPr>
              <a:t>model, </a:t>
            </a:r>
            <a:r>
              <a:rPr spc="-20" dirty="0">
                <a:solidFill>
                  <a:schemeClr val="accent1"/>
                </a:solidFill>
                <a:latin typeface="Arial"/>
                <a:cs typeface="Arial"/>
              </a:rPr>
              <a:t>i.e. </a:t>
            </a:r>
            <a:r>
              <a:rPr spc="-10" dirty="0">
                <a:solidFill>
                  <a:schemeClr val="accent1"/>
                </a:solidFill>
                <a:latin typeface="Arial"/>
                <a:cs typeface="Arial"/>
              </a:rPr>
              <a:t>percentage living in</a:t>
            </a:r>
            <a:r>
              <a:rPr spc="-416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chemeClr val="accent1"/>
                </a:solidFill>
                <a:latin typeface="Arial"/>
                <a:cs typeface="Arial"/>
              </a:rPr>
              <a:t>poverty.</a:t>
            </a:r>
            <a:endParaRPr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64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Simple Linear Regression - Terminology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85140" y="1295400"/>
            <a:ext cx="11470640" cy="990600"/>
          </a:xfrm>
          <a:noFill/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1800" dirty="0">
                <a:latin typeface="Tekton Pro" pitchFamily="34" charset="0"/>
              </a:rPr>
              <a:t>“Regress X on Y” will mean to finding the </a:t>
            </a:r>
            <a:r>
              <a:rPr lang="en-US" sz="1800" dirty="0">
                <a:solidFill>
                  <a:srgbClr val="C00000"/>
                </a:solidFill>
                <a:latin typeface="Tekton Pro" pitchFamily="34" charset="0"/>
              </a:rPr>
              <a:t>equation</a:t>
            </a:r>
            <a:r>
              <a:rPr lang="en-US" sz="1800" dirty="0">
                <a:latin typeface="Tekton Pro" pitchFamily="34" charset="0"/>
              </a:rPr>
              <a:t> for the straight-line </a:t>
            </a:r>
            <a:r>
              <a:rPr lang="en-US" sz="1800" dirty="0">
                <a:solidFill>
                  <a:srgbClr val="C00000"/>
                </a:solidFill>
                <a:latin typeface="Tekton Pro" pitchFamily="34" charset="0"/>
              </a:rPr>
              <a:t>fits best </a:t>
            </a:r>
            <a:r>
              <a:rPr lang="en-US" sz="1800" dirty="0">
                <a:latin typeface="Tekton Pro" pitchFamily="34" charset="0"/>
              </a:rPr>
              <a:t>to training data on modeling Y based on X</a:t>
            </a:r>
          </a:p>
          <a:p>
            <a:pPr marL="0" indent="0" eaLnBrk="1" hangingPunct="1">
              <a:buNone/>
            </a:pPr>
            <a:r>
              <a:rPr lang="en-US" sz="1800" dirty="0">
                <a:latin typeface="Tekton Pro" pitchFamily="34" charset="0"/>
              </a:rPr>
              <a:t>Simple refers to the fact that there is a </a:t>
            </a:r>
            <a:r>
              <a:rPr lang="en-US" sz="1800" dirty="0">
                <a:solidFill>
                  <a:srgbClr val="C00000"/>
                </a:solidFill>
                <a:latin typeface="Tekton Pro" pitchFamily="34" charset="0"/>
              </a:rPr>
              <a:t>single independent variable </a:t>
            </a:r>
            <a:r>
              <a:rPr lang="en-US" sz="1800" dirty="0">
                <a:latin typeface="Tekton Pro" pitchFamily="34" charset="0"/>
              </a:rPr>
              <a:t>in a linear relationship with the dependent variable </a:t>
            </a:r>
          </a:p>
        </p:txBody>
      </p:sp>
      <p:graphicFrame>
        <p:nvGraphicFramePr>
          <p:cNvPr id="16388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300480" y="2362201"/>
          <a:ext cx="6400800" cy="400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480" y="2362201"/>
                        <a:ext cx="6400800" cy="400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Line 8"/>
          <p:cNvSpPr>
            <a:spLocks noChangeShapeType="1"/>
          </p:cNvSpPr>
          <p:nvPr/>
        </p:nvSpPr>
        <p:spPr bwMode="auto">
          <a:xfrm flipV="1">
            <a:off x="2595880" y="3291840"/>
            <a:ext cx="4058920" cy="188976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F0A221-637A-707F-F04A-494E9E0D0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9630" y="3687445"/>
          <a:ext cx="30670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067200" imgH="1098720" progId="">
                  <p:embed/>
                </p:oleObj>
              </mc:Choice>
              <mc:Fallback>
                <p:oleObj name="PBrush" r:id="rId4" imgW="3067200" imgH="1098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F0A221-637A-707F-F04A-494E9E0D0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9630" y="3687445"/>
                        <a:ext cx="3067050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0903CF-001C-D9F7-BECB-54EA4305BBD0}"/>
              </a:ext>
            </a:extLst>
          </p:cNvPr>
          <p:cNvSpPr txBox="1"/>
          <p:nvPr/>
        </p:nvSpPr>
        <p:spPr>
          <a:xfrm>
            <a:off x="7939722" y="5197434"/>
            <a:ext cx="416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ŷ</a:t>
            </a:r>
            <a:r>
              <a:rPr lang="en-US" dirty="0"/>
              <a:t> is the respective </a:t>
            </a:r>
            <a:r>
              <a:rPr lang="en-US" dirty="0">
                <a:solidFill>
                  <a:srgbClr val="C00000"/>
                </a:solidFill>
              </a:rPr>
              <a:t>estimate</a:t>
            </a:r>
            <a:r>
              <a:rPr lang="en-US" dirty="0"/>
              <a:t> of the </a:t>
            </a:r>
            <a:r>
              <a:rPr lang="en-US" i="1" dirty="0"/>
              <a:t>y</a:t>
            </a:r>
            <a:r>
              <a:rPr lang="en-US" dirty="0"/>
              <a:t>-value. This means that for each </a:t>
            </a:r>
            <a:r>
              <a:rPr lang="en-US" i="1" dirty="0"/>
              <a:t>x</a:t>
            </a:r>
            <a:r>
              <a:rPr lang="en-US" dirty="0"/>
              <a:t>-value the corresponding </a:t>
            </a:r>
            <a:r>
              <a:rPr lang="en-US" i="1" dirty="0"/>
              <a:t>y</a:t>
            </a:r>
            <a:r>
              <a:rPr lang="en-US" dirty="0"/>
              <a:t>-value is estimated.</a:t>
            </a:r>
          </a:p>
        </p:txBody>
      </p:sp>
    </p:spTree>
    <p:extLst>
      <p:ext uri="{BB962C8B-B14F-4D97-AF65-F5344CB8AC3E}">
        <p14:creationId xmlns:p14="http://schemas.microsoft.com/office/powerpoint/2010/main" val="402782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triangle&#10;&#10;Description automatically generated">
            <a:extLst>
              <a:ext uri="{FF2B5EF4-FFF2-40B4-BE49-F238E27FC236}">
                <a16:creationId xmlns:a16="http://schemas.microsoft.com/office/drawing/2014/main" id="{A2DC175F-8132-230A-9B68-09BF0F257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0" y="4906067"/>
            <a:ext cx="4923533" cy="1821707"/>
          </a:xfrm>
          <a:prstGeom prst="rect">
            <a:avLst/>
          </a:prstGeom>
        </p:spPr>
      </p:pic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the Slope (Reg Coefficient)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708660" y="1599885"/>
                <a:ext cx="11483340" cy="346043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/>
                  <a:t>Positive slope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&gt;0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positive</a:t>
                </a:r>
                <a:r>
                  <a:rPr lang="en-US" sz="2400" dirty="0"/>
                  <a:t> relationship):  When one variable </a:t>
                </a:r>
                <a:r>
                  <a:rPr lang="en-US" sz="2400" b="1" dirty="0"/>
                  <a:t>increases</a:t>
                </a:r>
                <a:r>
                  <a:rPr lang="en-US" sz="2400" dirty="0"/>
                  <a:t>, the other is expected to </a:t>
                </a:r>
                <a:r>
                  <a:rPr lang="en-US" sz="2400" b="1" dirty="0"/>
                  <a:t>increase</a:t>
                </a:r>
                <a:r>
                  <a:rPr lang="en-US" sz="2400" dirty="0"/>
                  <a:t>.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Negative slope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&lt;0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negative</a:t>
                </a:r>
                <a:r>
                  <a:rPr lang="en-US" sz="2400" dirty="0"/>
                  <a:t> relationship): When one variable </a:t>
                </a:r>
                <a:r>
                  <a:rPr lang="en-US" sz="2400" b="1" dirty="0"/>
                  <a:t>increases</a:t>
                </a:r>
                <a:r>
                  <a:rPr lang="en-US" sz="2400" dirty="0"/>
                  <a:t>, the other is expected to </a:t>
                </a:r>
                <a:r>
                  <a:rPr lang="en-US" sz="2400" b="1" dirty="0"/>
                  <a:t>decrease</a:t>
                </a:r>
                <a:r>
                  <a:rPr lang="en-US" sz="2400" dirty="0"/>
                  <a:t>. 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Zero or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near-zero</a:t>
                </a:r>
                <a:r>
                  <a:rPr lang="en-US" sz="2400" dirty="0"/>
                  <a:t> slope: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Neither</a:t>
                </a:r>
                <a:r>
                  <a:rPr lang="en-US" sz="2400" dirty="0"/>
                  <a:t> variable can be used to usefully predict the other. 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magnitude</a:t>
                </a:r>
                <a:r>
                  <a:rPr lang="en-US" sz="2400" dirty="0"/>
                  <a:t> of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slope</a:t>
                </a:r>
                <a:r>
                  <a:rPr lang="en-US" sz="2400" dirty="0"/>
                  <a:t> b tells how much Y is expected to increase per unit increase in X. e.g.,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= 3 + 2x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If X increases by 1, Y is expected to increase by 2</a:t>
                </a: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60" y="1599885"/>
                <a:ext cx="11483340" cy="3460432"/>
              </a:xfrm>
              <a:blipFill>
                <a:blip r:embed="rId3"/>
                <a:stretch>
                  <a:fillRect l="-690" t="-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A89E5BE0-DDE7-46AC-AC14-9A0D5FFE6CA3}"/>
                  </a:ext>
                </a:extLst>
              </p:cNvPr>
              <p:cNvSpPr txBox="1"/>
              <p:nvPr/>
            </p:nvSpPr>
            <p:spPr bwMode="auto">
              <a:xfrm>
                <a:off x="9296400" y="1027906"/>
                <a:ext cx="2400300" cy="77390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A89E5BE0-DDE7-46AC-AC14-9A0D5FFE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6400" y="1027906"/>
                <a:ext cx="2400300" cy="773906"/>
              </a:xfrm>
              <a:prstGeom prst="rect">
                <a:avLst/>
              </a:prstGeom>
              <a:blipFill>
                <a:blip r:embed="rId4"/>
                <a:stretch>
                  <a:fillRect l="-761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AD45FCE-7A1D-7FEA-DF37-833F11F4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530" y="4803724"/>
            <a:ext cx="52959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7BB713A-C3FB-306B-603E-46EED9402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4540" y="4291886"/>
          <a:ext cx="29527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52720" imgH="2540160" progId="">
                  <p:embed/>
                </p:oleObj>
              </mc:Choice>
              <mc:Fallback>
                <p:oleObj name="PBrush" r:id="rId3" imgW="2952720" imgH="254016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7BB713A-C3FB-306B-603E-46EED94025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4540" y="4291886"/>
                        <a:ext cx="2952750" cy="25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Interpreting the Intercept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0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924560" y="1690688"/>
                <a:ext cx="11054080" cy="339804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intercept a tells the 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when x = 0.</a:t>
                </a:r>
              </a:p>
              <a:p>
                <a:pPr marL="0" indent="0">
                  <a:buNone/>
                </a:pPr>
                <a:r>
                  <a:rPr lang="en-US" sz="2400" dirty="0"/>
                  <a:t>e.g., Salary = 30*overtime + </a:t>
                </a:r>
                <a:r>
                  <a:rPr lang="en-US" sz="2400" dirty="0">
                    <a:solidFill>
                      <a:srgbClr val="C00000"/>
                    </a:solidFill>
                  </a:rPr>
                  <a:t>5000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r>
                  <a:rPr lang="en-US" sz="2400" dirty="0"/>
                  <a:t>Note: 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zero is not in</a:t>
                </a:r>
                <a:r>
                  <a:rPr lang="en-US" sz="2400" dirty="0"/>
                  <a:t> or near the range of values observed for X, then such interpretation is not valid.</a:t>
                </a:r>
              </a:p>
              <a:p>
                <a:pPr marL="0" indent="0" eaLnBrk="1" hangingPunct="1">
                  <a:buNone/>
                </a:pPr>
                <a:r>
                  <a:rPr lang="en-US" sz="2400" dirty="0"/>
                  <a:t>e.g., Predicting the selling price of a house (Y) based on square footage (X)</a:t>
                </a:r>
              </a:p>
              <a:p>
                <a:pPr lvl="1"/>
                <a:r>
                  <a:rPr lang="en-US" sz="2000" dirty="0"/>
                  <a:t>It would not make sense to have house with 0 square feet,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27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924560" y="1690688"/>
                <a:ext cx="11054080" cy="3398044"/>
              </a:xfrm>
              <a:blipFill>
                <a:blip r:embed="rId5"/>
                <a:stretch>
                  <a:fillRect l="-883" t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F57B8393-1B89-9FF3-669A-E6CA5FAB0ADE}"/>
                  </a:ext>
                </a:extLst>
              </p:cNvPr>
              <p:cNvSpPr txBox="1"/>
              <p:nvPr/>
            </p:nvSpPr>
            <p:spPr bwMode="auto">
              <a:xfrm>
                <a:off x="6236970" y="5576967"/>
                <a:ext cx="2400300" cy="386953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Object 3">
                <a:extLst>
                  <a:ext uri="{FF2B5EF4-FFF2-40B4-BE49-F238E27FC236}">
                    <a16:creationId xmlns:a16="http://schemas.microsoft.com/office/drawing/2014/main" id="{F57B8393-1B89-9FF3-669A-E6CA5FAB0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6970" y="5576967"/>
                <a:ext cx="2400300" cy="386953"/>
              </a:xfrm>
              <a:prstGeom prst="rect">
                <a:avLst/>
              </a:prstGeom>
              <a:blipFill>
                <a:blip r:embed="rId6"/>
                <a:stretch>
                  <a:fillRect t="-793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8">
            <a:extLst>
              <a:ext uri="{FF2B5EF4-FFF2-40B4-BE49-F238E27FC236}">
                <a16:creationId xmlns:a16="http://schemas.microsoft.com/office/drawing/2014/main" id="{8E956CDA-7BCB-0B6E-C665-6F4CE5375C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16720" y="4683760"/>
            <a:ext cx="1950720" cy="123952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A86CD-D137-287E-A1F9-8F7A4D241D12}"/>
              </a:ext>
            </a:extLst>
          </p:cNvPr>
          <p:cNvSpPr txBox="1"/>
          <p:nvPr/>
        </p:nvSpPr>
        <p:spPr>
          <a:xfrm>
            <a:off x="5356225" y="6044963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PRICE =  83*SQRFT</a:t>
            </a:r>
            <a:r>
              <a:rPr lang="en-US" dirty="0"/>
              <a:t> + </a:t>
            </a:r>
            <a:r>
              <a:rPr lang="en-US" i="1" dirty="0"/>
              <a:t>12,510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4C311B1-FA0A-7DEB-1D54-3B3036DF23CA}"/>
                  </a:ext>
                </a:extLst>
              </p:cNvPr>
              <p:cNvSpPr txBox="1"/>
              <p:nvPr/>
            </p:nvSpPr>
            <p:spPr bwMode="auto">
              <a:xfrm>
                <a:off x="8483600" y="963812"/>
                <a:ext cx="2400300" cy="77390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C4C311B1-FA0A-7DEB-1D54-3B3036DF2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3600" y="963812"/>
                <a:ext cx="2400300" cy="773906"/>
              </a:xfrm>
              <a:prstGeom prst="rect">
                <a:avLst/>
              </a:prstGeom>
              <a:blipFill>
                <a:blip r:embed="rId7"/>
                <a:stretch>
                  <a:fillRect l="-763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5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>
          <a:xfrm>
            <a:off x="833120" y="274638"/>
            <a:ext cx="9377680" cy="792162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Residual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34720" y="1295400"/>
            <a:ext cx="10271760" cy="990600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>
                <a:latin typeface="Tekton Pro" pitchFamily="34" charset="0"/>
              </a:rPr>
              <a:t>A residual (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prediction error</a:t>
            </a:r>
            <a:r>
              <a:rPr lang="en-US" sz="2400" dirty="0">
                <a:latin typeface="Tekton Pro" pitchFamily="34" charset="0"/>
              </a:rPr>
              <a:t>) is the difference between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observed value </a:t>
            </a:r>
            <a:r>
              <a:rPr lang="en-US" sz="2400" dirty="0">
                <a:latin typeface="Tekton Pro" pitchFamily="34" charset="0"/>
              </a:rPr>
              <a:t>(𝒚) and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predicted value </a:t>
            </a:r>
            <a:r>
              <a:rPr lang="en-US" sz="2400" dirty="0">
                <a:latin typeface="Tekton Pro" pitchFamily="34" charset="0"/>
              </a:rPr>
              <a:t>(𝒚 ̂) for each observation.  </a:t>
            </a:r>
          </a:p>
          <a:p>
            <a:pPr marL="0" indent="0" eaLnBrk="1" hangingPunct="1">
              <a:buNone/>
            </a:pPr>
            <a:endParaRPr lang="en-US" sz="2400" dirty="0">
              <a:latin typeface="Tekton Pro" pitchFamily="34" charset="0"/>
            </a:endParaRPr>
          </a:p>
        </p:txBody>
      </p:sp>
      <p:graphicFrame>
        <p:nvGraphicFramePr>
          <p:cNvPr id="17412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5431045"/>
              </p:ext>
            </p:extLst>
          </p:nvPr>
        </p:nvGraphicFramePr>
        <p:xfrm>
          <a:off x="833120" y="2533565"/>
          <a:ext cx="66294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120" y="2533565"/>
                        <a:ext cx="66294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Line 10"/>
          <p:cNvSpPr>
            <a:spLocks noChangeShapeType="1"/>
          </p:cNvSpPr>
          <p:nvPr/>
        </p:nvSpPr>
        <p:spPr bwMode="auto">
          <a:xfrm>
            <a:off x="2357120" y="3905165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7414" name="Line 11"/>
          <p:cNvSpPr>
            <a:spLocks noChangeShapeType="1"/>
          </p:cNvSpPr>
          <p:nvPr/>
        </p:nvSpPr>
        <p:spPr bwMode="auto">
          <a:xfrm>
            <a:off x="3446145" y="466716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7415" name="Line 12"/>
          <p:cNvSpPr>
            <a:spLocks noChangeShapeType="1"/>
          </p:cNvSpPr>
          <p:nvPr/>
        </p:nvSpPr>
        <p:spPr bwMode="auto">
          <a:xfrm>
            <a:off x="2796858" y="420996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A4456F-159B-F482-5684-92D18FB0B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223590"/>
              </p:ext>
            </p:extLst>
          </p:nvPr>
        </p:nvGraphicFramePr>
        <p:xfrm>
          <a:off x="7630436" y="4297362"/>
          <a:ext cx="4408887" cy="2209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5931000" imgH="2971800" progId="">
                  <p:embed/>
                </p:oleObj>
              </mc:Choice>
              <mc:Fallback>
                <p:oleObj name="PBrush" r:id="rId4" imgW="5931000" imgH="297180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40A876-F1C5-C056-2DB5-456EC0A4B6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30436" y="4297362"/>
                        <a:ext cx="4408887" cy="2209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627896C-D074-5F7B-C5BA-59E780914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899451"/>
              </p:ext>
            </p:extLst>
          </p:nvPr>
        </p:nvGraphicFramePr>
        <p:xfrm>
          <a:off x="10132757" y="4016986"/>
          <a:ext cx="2059243" cy="73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3067200" imgH="1098720" progId="">
                  <p:embed/>
                </p:oleObj>
              </mc:Choice>
              <mc:Fallback>
                <p:oleObj name="PBrush" r:id="rId6" imgW="3067200" imgH="1098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F0A221-637A-707F-F04A-494E9E0D0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32757" y="4016986"/>
                        <a:ext cx="2059243" cy="737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671349F-FA4D-B24E-3FF4-F2B8BA625860}"/>
                  </a:ext>
                </a:extLst>
              </p:cNvPr>
              <p:cNvSpPr txBox="1"/>
              <p:nvPr/>
            </p:nvSpPr>
            <p:spPr bwMode="auto">
              <a:xfrm>
                <a:off x="988695" y="1897697"/>
                <a:ext cx="2457450" cy="8191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7671349F-FA4D-B24E-3FF4-F2B8BA625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8695" y="1897697"/>
                <a:ext cx="2457450" cy="819150"/>
              </a:xfrm>
              <a:prstGeom prst="rect">
                <a:avLst/>
              </a:prstGeom>
              <a:blipFill>
                <a:blip r:embed="rId8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859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BBD7E-1BA4-00ED-6D8A-AA7CAB2BA86A}"/>
              </a:ext>
            </a:extLst>
          </p:cNvPr>
          <p:cNvGrpSpPr/>
          <p:nvPr/>
        </p:nvGrpSpPr>
        <p:grpSpPr>
          <a:xfrm>
            <a:off x="6573520" y="1125372"/>
            <a:ext cx="4963091" cy="4797907"/>
            <a:chOff x="6029848" y="2192173"/>
            <a:chExt cx="3261403" cy="34729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EB1FFC-8B4C-4B56-ABE7-98B4DCD9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848" y="2192173"/>
              <a:ext cx="3261403" cy="3472932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9B61CB-C031-4F11-9501-23898FF263BA}"/>
                </a:ext>
              </a:extLst>
            </p:cNvPr>
            <p:cNvCxnSpPr/>
            <p:nvPr/>
          </p:nvCxnSpPr>
          <p:spPr>
            <a:xfrm flipV="1">
              <a:off x="6756134" y="2914650"/>
              <a:ext cx="1983545" cy="19202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5A627E0-0657-496A-B26A-91A4A31C4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5871" y="3117108"/>
              <a:ext cx="2191624" cy="158086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17B54-C0EF-4A14-872D-94A54D03B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9226" y="2949657"/>
              <a:ext cx="1433147" cy="207741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8A4FB4-0DAF-4CBE-A345-E58B1298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 : Which Line is the Best Fit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F22C9A-6143-4B4B-A1C9-D70E22DC919D}"/>
              </a:ext>
            </a:extLst>
          </p:cNvPr>
          <p:cNvSpPr/>
          <p:nvPr/>
        </p:nvSpPr>
        <p:spPr>
          <a:xfrm>
            <a:off x="206765" y="1736751"/>
            <a:ext cx="6366755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/>
              <a:t>There are many possible “fits”, which of these lines is the best?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/>
              <a:t>A small residual means that the </a:t>
            </a:r>
            <a:r>
              <a:rPr lang="en-US" sz="2800" dirty="0">
                <a:solidFill>
                  <a:srgbClr val="FF0000"/>
                </a:solidFill>
              </a:rPr>
              <a:t>response</a:t>
            </a:r>
            <a:r>
              <a:rPr lang="en-US" sz="2800" dirty="0"/>
              <a:t> variable is </a:t>
            </a:r>
            <a:r>
              <a:rPr lang="en-US" sz="2800" dirty="0">
                <a:solidFill>
                  <a:srgbClr val="C00000"/>
                </a:solidFill>
              </a:rPr>
              <a:t>close</a:t>
            </a:r>
            <a:r>
              <a:rPr lang="en-US" sz="2800" dirty="0"/>
              <a:t> to what it was </a:t>
            </a:r>
            <a:r>
              <a:rPr lang="en-US" sz="2800" dirty="0">
                <a:solidFill>
                  <a:srgbClr val="FF0000"/>
                </a:solidFill>
              </a:rPr>
              <a:t>predicted</a:t>
            </a:r>
            <a:r>
              <a:rPr lang="en-US" sz="2800" dirty="0"/>
              <a:t> to be under the fitted regression model.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800" dirty="0"/>
              <a:t>The target is to find a line fits to training data best, so we need to find the </a:t>
            </a:r>
            <a:r>
              <a:rPr lang="en-US" sz="2800" dirty="0">
                <a:solidFill>
                  <a:srgbClr val="C00000"/>
                </a:solidFill>
              </a:rPr>
              <a:t>least total residuals</a:t>
            </a:r>
            <a:r>
              <a:rPr lang="en-US" sz="2800" dirty="0"/>
              <a:t>.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8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558963-EECA-3B6C-03E5-567188D0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93" y="1447800"/>
            <a:ext cx="4029075" cy="236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4720" y="1447800"/>
                <a:ext cx="7239951" cy="4648200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charset="2"/>
                  <a:buChar char="l"/>
                  <a:defRPr/>
                </a:pPr>
                <a:r>
                  <a:rPr lang="en-US" sz="2400" dirty="0">
                    <a:solidFill>
                      <a:srgbClr val="C00000"/>
                    </a:solidFill>
                  </a:rPr>
                  <a:t>Sum of Squared Residuals</a:t>
                </a:r>
                <a:r>
                  <a:rPr lang="en-US" sz="2400" dirty="0"/>
                  <a:t> squares the difference of the predicted vs actual: </a:t>
                </a:r>
              </a:p>
              <a:p>
                <a:pPr marL="0" indent="0">
                  <a:buNone/>
                  <a:defRPr/>
                </a:pPr>
                <a:r>
                  <a:rPr lang="en-US" sz="2400" dirty="0">
                    <a:latin typeface="Symbol" charset="2"/>
                  </a:rPr>
                  <a:t> </a:t>
                </a:r>
                <a:r>
                  <a:rPr lang="en-US" sz="2000" dirty="0">
                    <a:latin typeface="Symbol" charset="2"/>
                  </a:rPr>
                  <a:t>S</a:t>
                </a:r>
                <a:r>
                  <a:rPr lang="en-US" sz="2400" dirty="0"/>
                  <a:t> (</a:t>
                </a:r>
                <a:r>
                  <a:rPr lang="en-US" sz="2400" i="1" dirty="0" err="1"/>
                  <a:t>predicted</a:t>
                </a:r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– </a:t>
                </a:r>
                <a:r>
                  <a:rPr lang="en-US" sz="2400" i="1" dirty="0" err="1"/>
                  <a:t>actual</a:t>
                </a:r>
                <a:r>
                  <a:rPr lang="en-US" sz="2400" i="1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 2  = </a:t>
                </a:r>
                <a:r>
                  <a:rPr lang="en-US" sz="2000" dirty="0">
                    <a:latin typeface="Symbol" charset="2"/>
                  </a:rPr>
                  <a:t>S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– </a:t>
                </a:r>
                <a:r>
                  <a:rPr lang="en-US" sz="2400" i="1" dirty="0" err="1"/>
                  <a:t>y</a:t>
                </a:r>
                <a:r>
                  <a:rPr lang="en-US" sz="2400" i="1" baseline="-25000" dirty="0" err="1"/>
                  <a:t>i</a:t>
                </a:r>
                <a:r>
                  <a:rPr lang="en-US" sz="2400" dirty="0"/>
                  <a:t>)</a:t>
                </a:r>
                <a:r>
                  <a:rPr lang="en-US" sz="2400" baseline="30000" dirty="0"/>
                  <a:t> 2  </a:t>
                </a:r>
                <a:endParaRPr lang="en-US" sz="2400" dirty="0"/>
              </a:p>
              <a:p>
                <a:pPr>
                  <a:buFont typeface="Wingdings" charset="2"/>
                  <a:buChar char="l"/>
                  <a:defRPr/>
                </a:pPr>
                <a:r>
                  <a:rPr lang="en-US" sz="2400" dirty="0"/>
                  <a:t>In SSR residuals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don't cancel </a:t>
                </a:r>
                <a:r>
                  <a:rPr lang="en-US" sz="2400" dirty="0"/>
                  <a:t>each other</a:t>
                </a:r>
              </a:p>
              <a:p>
                <a:pPr marL="457200" lvl="1" indent="0">
                  <a:buNone/>
                  <a:defRPr/>
                </a:pPr>
                <a:r>
                  <a:rPr lang="en-US" sz="2000" dirty="0"/>
                  <a:t> </a:t>
                </a:r>
              </a:p>
              <a:p>
                <a:pPr>
                  <a:buFont typeface="Wingdings" charset="2"/>
                  <a:buChar char="l"/>
                  <a:defRPr/>
                </a:pPr>
                <a:r>
                  <a:rPr lang="en-US" sz="2400" dirty="0"/>
                  <a:t> Sum of Squared Residuals is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Loss Function </a:t>
                </a:r>
                <a:r>
                  <a:rPr lang="en-US" sz="2400" dirty="0"/>
                  <a:t>in regression</a:t>
                </a:r>
              </a:p>
              <a:p>
                <a:pPr>
                  <a:buFont typeface="Wingdings" charset="2"/>
                  <a:buChar char="l"/>
                  <a:defRPr/>
                </a:pPr>
                <a:endParaRPr lang="en-US" sz="2400" dirty="0"/>
              </a:p>
              <a:p>
                <a:pPr>
                  <a:buFont typeface="Wingdings" charset="2"/>
                  <a:buChar char="l"/>
                  <a:defRPr/>
                </a:pPr>
                <a:r>
                  <a:rPr lang="en-US" sz="2400" dirty="0"/>
                  <a:t>The model tries to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</a:t>
                </a:r>
                <a:r>
                  <a:rPr lang="en-US" sz="2400" dirty="0"/>
                  <a:t> the loss function</a:t>
                </a:r>
              </a:p>
              <a:p>
                <a:pPr>
                  <a:buFont typeface="Wingdings" charset="2"/>
                  <a:buChar char="l"/>
                  <a:defRPr/>
                </a:pPr>
                <a:endParaRPr lang="en-US" sz="2400" dirty="0"/>
              </a:p>
              <a:p>
                <a:pPr>
                  <a:buFont typeface="Wingdings" charset="2"/>
                  <a:buChar char="l"/>
                  <a:defRPr/>
                </a:pPr>
                <a:r>
                  <a:rPr lang="en-US" sz="2400" dirty="0"/>
                  <a:t>Simple linear regression uses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 least regression method</a:t>
                </a:r>
                <a:r>
                  <a:rPr lang="en-US" sz="2400" dirty="0"/>
                  <a:t> to minimize sum of the squares of the residuals</a:t>
                </a:r>
              </a:p>
              <a:p>
                <a:pPr>
                  <a:buFont typeface="Wingdings" charset="2"/>
                  <a:buChar char="l"/>
                  <a:defRPr/>
                </a:pPr>
                <a:endParaRPr lang="en-US" sz="2400" dirty="0"/>
              </a:p>
              <a:p>
                <a:pPr>
                  <a:buFont typeface="Wingdings" charset="2"/>
                  <a:buChar char="l"/>
                  <a:defRPr/>
                </a:pPr>
                <a:endParaRPr lang="en-US" sz="2400" dirty="0"/>
              </a:p>
              <a:p>
                <a:pPr>
                  <a:buFont typeface="Wingdings" charset="2"/>
                  <a:buNone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720" y="1447800"/>
                <a:ext cx="7239951" cy="4648200"/>
              </a:xfrm>
              <a:blipFill>
                <a:blip r:embed="rId4"/>
                <a:stretch>
                  <a:fillRect l="-1094" t="-170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12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852488"/>
            <a:r>
              <a:rPr lang="en-US" sz="4000" dirty="0"/>
              <a:t>Regression Analysis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9834880" cy="4724400"/>
          </a:xfrm>
        </p:spPr>
        <p:txBody>
          <a:bodyPr>
            <a:normAutofit/>
          </a:bodyPr>
          <a:lstStyle/>
          <a:p>
            <a:pPr marL="320675" indent="-320675" defTabSz="852488">
              <a:spcBef>
                <a:spcPct val="30000"/>
              </a:spcBef>
            </a:pPr>
            <a:r>
              <a:rPr lang="en-US" dirty="0">
                <a:latin typeface="Tekton Pro" pitchFamily="34" charset="0"/>
              </a:rPr>
              <a:t>Regression analysis is used to:</a:t>
            </a:r>
          </a:p>
          <a:p>
            <a:pPr marL="693738" lvl="1" indent="-268288" defTabSz="852488"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Predict</a:t>
            </a:r>
            <a:r>
              <a:rPr lang="en-US" dirty="0">
                <a:latin typeface="Tekton Pro" pitchFamily="34" charset="0"/>
              </a:rPr>
              <a:t> the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value</a:t>
            </a:r>
            <a:r>
              <a:rPr lang="en-US" dirty="0">
                <a:latin typeface="Tekton Pro" pitchFamily="34" charset="0"/>
              </a:rPr>
              <a:t> of a response variable based on the value of at least one explanatory variable</a:t>
            </a:r>
          </a:p>
          <a:p>
            <a:pPr marL="693738" lvl="1" indent="-268288" defTabSz="852488">
              <a:spcBef>
                <a:spcPct val="30000"/>
              </a:spcBef>
            </a:pP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Explain</a:t>
            </a:r>
            <a:r>
              <a:rPr lang="en-US" dirty="0">
                <a:latin typeface="Tekton Pro" pitchFamily="34" charset="0"/>
              </a:rPr>
              <a:t> the impact of changes in an explanatory variable on the response variable</a:t>
            </a:r>
          </a:p>
          <a:p>
            <a:pPr marL="320675" indent="-320675" defTabSz="852488">
              <a:spcBef>
                <a:spcPct val="30000"/>
              </a:spcBef>
              <a:buNone/>
            </a:pPr>
            <a:r>
              <a:rPr lang="en-US" dirty="0">
                <a:latin typeface="Tekton Pro" pitchFamily="34" charset="0"/>
              </a:rPr>
              <a:t>Regression falls under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supervised learning </a:t>
            </a:r>
            <a:r>
              <a:rPr lang="en-US" dirty="0">
                <a:latin typeface="Tekton Pro" pitchFamily="34" charset="0"/>
              </a:rPr>
              <a:t>wherein the algorithm is trained with both input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features</a:t>
            </a:r>
            <a:r>
              <a:rPr lang="en-US" dirty="0">
                <a:latin typeface="Tekton Pro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output</a:t>
            </a:r>
            <a:r>
              <a:rPr lang="en-US" dirty="0">
                <a:latin typeface="Tekton Pro" pitchFamily="34" charset="0"/>
              </a:rPr>
              <a:t> variable.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C53FA-7290-70D6-0534-DEB6762DB3A0}"/>
              </a:ext>
            </a:extLst>
          </p:cNvPr>
          <p:cNvSpPr/>
          <p:nvPr/>
        </p:nvSpPr>
        <p:spPr>
          <a:xfrm>
            <a:off x="1913632" y="4879338"/>
            <a:ext cx="6360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-119" dirty="0">
                <a:solidFill>
                  <a:srgbClr val="000000"/>
                </a:solidFill>
                <a:cs typeface="Times New Roman"/>
              </a:rPr>
              <a:t>Murder-rate</a:t>
            </a:r>
            <a:r>
              <a:rPr lang="en-US" sz="2400" spc="404" dirty="0">
                <a:solidFill>
                  <a:srgbClr val="000000"/>
                </a:solidFill>
                <a:cs typeface="Arial"/>
              </a:rPr>
              <a:t>= </a:t>
            </a:r>
            <a:r>
              <a:rPr lang="en-US" sz="2400" spc="-129" dirty="0">
                <a:solidFill>
                  <a:srgbClr val="000000"/>
                </a:solidFill>
                <a:cs typeface="Arial"/>
              </a:rPr>
              <a:t>2</a:t>
            </a:r>
            <a:r>
              <a:rPr lang="en-US" sz="2400" spc="-129" dirty="0">
                <a:solidFill>
                  <a:srgbClr val="000000"/>
                </a:solidFill>
                <a:cs typeface="Georgia"/>
              </a:rPr>
              <a:t>.</a:t>
            </a:r>
            <a:r>
              <a:rPr lang="en-US" sz="2400" spc="-129" dirty="0">
                <a:solidFill>
                  <a:srgbClr val="000000"/>
                </a:solidFill>
                <a:cs typeface="Arial"/>
              </a:rPr>
              <a:t>56 </a:t>
            </a:r>
            <a:r>
              <a:rPr lang="en-US" sz="2400" spc="30" dirty="0">
                <a:solidFill>
                  <a:srgbClr val="000000"/>
                </a:solidFill>
                <a:cs typeface="Times New Roman"/>
              </a:rPr>
              <a:t>poverty </a:t>
            </a:r>
            <a:r>
              <a:rPr lang="en-US" sz="2400" spc="-79" dirty="0">
                <a:solidFill>
                  <a:srgbClr val="000000"/>
                </a:solidFill>
                <a:cs typeface="Times New Roman"/>
              </a:rPr>
              <a:t>−</a:t>
            </a:r>
            <a:r>
              <a:rPr lang="en-US" sz="2400" spc="-79" dirty="0">
                <a:solidFill>
                  <a:srgbClr val="000000"/>
                </a:solidFill>
                <a:cs typeface="Arial"/>
              </a:rPr>
              <a:t>29</a:t>
            </a:r>
            <a:r>
              <a:rPr lang="en-US" sz="2400" spc="-79" dirty="0">
                <a:solidFill>
                  <a:srgbClr val="000000"/>
                </a:solidFill>
                <a:cs typeface="Georgia"/>
              </a:rPr>
              <a:t>.</a:t>
            </a:r>
            <a:r>
              <a:rPr lang="en-US" sz="2400" spc="-79" dirty="0">
                <a:solidFill>
                  <a:srgbClr val="000000"/>
                </a:solidFill>
                <a:cs typeface="Arial"/>
              </a:rPr>
              <a:t>91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F9F2C6-0741-DC9F-1A79-5F1FB823BE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893" y="4352478"/>
          <a:ext cx="2968891" cy="226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464000" imgH="3409920" progId="">
                  <p:embed/>
                </p:oleObj>
              </mc:Choice>
              <mc:Fallback>
                <p:oleObj name="PBrush" r:id="rId2" imgW="4464000" imgH="34099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9F9F2C6-0741-DC9F-1A79-5F1FB823BE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86893" y="4352478"/>
                        <a:ext cx="2968891" cy="2267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9069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CB7D-9078-47C9-F095-6F508ADE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70"/>
            <a:ext cx="10515600" cy="1325563"/>
          </a:xfrm>
        </p:spPr>
        <p:txBody>
          <a:bodyPr/>
          <a:lstStyle/>
          <a:p>
            <a:r>
              <a:rPr lang="en-US" dirty="0"/>
              <a:t>Bias vs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7197-6B5B-5192-1285-C94482AB9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750" y="12980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Bias is a </a:t>
            </a:r>
            <a:r>
              <a:rPr lang="en-US" dirty="0">
                <a:solidFill>
                  <a:srgbClr val="C00000"/>
                </a:solidFill>
              </a:rPr>
              <a:t>systematic error </a:t>
            </a:r>
            <a:r>
              <a:rPr lang="en-US" dirty="0"/>
              <a:t>that occurs due to inability of the model to fit training data. </a:t>
            </a:r>
            <a:r>
              <a:rPr lang="en-US" dirty="0">
                <a:solidFill>
                  <a:srgbClr val="C00000"/>
                </a:solidFill>
              </a:rPr>
              <a:t>High bias </a:t>
            </a:r>
            <a:r>
              <a:rPr lang="en-US" dirty="0"/>
              <a:t>indicates </a:t>
            </a:r>
            <a:r>
              <a:rPr lang="en-US" dirty="0">
                <a:solidFill>
                  <a:srgbClr val="C00000"/>
                </a:solidFill>
              </a:rPr>
              <a:t>underfitting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4BDE2CD-81E0-D21A-174D-746D78FC0E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643" y="2659294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74BDE2CD-81E0-D21A-174D-746D78FC0E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643" y="2659294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8">
            <a:extLst>
              <a:ext uri="{FF2B5EF4-FFF2-40B4-BE49-F238E27FC236}">
                <a16:creationId xmlns:a16="http://schemas.microsoft.com/office/drawing/2014/main" id="{38005CC4-98A5-8F88-28F1-9080301605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1255" y="4624552"/>
            <a:ext cx="3909848" cy="72351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BFB8D-ED5F-F19E-0116-07F6B48B7B07}"/>
              </a:ext>
            </a:extLst>
          </p:cNvPr>
          <p:cNvSpPr txBox="1"/>
          <p:nvPr/>
        </p:nvSpPr>
        <p:spPr>
          <a:xfrm>
            <a:off x="7242856" y="3323757"/>
            <a:ext cx="36155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 a model with a low bias, </a:t>
            </a:r>
            <a:r>
              <a:rPr lang="en-US" b="1" dirty="0">
                <a:solidFill>
                  <a:srgbClr val="00B050"/>
                </a:solidFill>
              </a:rPr>
              <a:t>average of error</a:t>
            </a:r>
            <a:r>
              <a:rPr lang="en-US" dirty="0">
                <a:solidFill>
                  <a:srgbClr val="00B050"/>
                </a:solidFill>
              </a:rPr>
              <a:t> is near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In a model with a high bias, </a:t>
            </a:r>
            <a:r>
              <a:rPr lang="en-US" b="1" dirty="0">
                <a:solidFill>
                  <a:srgbClr val="C00000"/>
                </a:solidFill>
              </a:rPr>
              <a:t>average of error</a:t>
            </a:r>
            <a:r>
              <a:rPr lang="en-US" dirty="0">
                <a:solidFill>
                  <a:srgbClr val="C00000"/>
                </a:solidFill>
              </a:rPr>
              <a:t> is not zero and model is biased to higher or lower values</a:t>
            </a: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EF55BEA9-3495-9401-BC0C-90DA1582D7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1255" y="3529824"/>
            <a:ext cx="4214648" cy="1683307"/>
          </a:xfrm>
          <a:prstGeom prst="line">
            <a:avLst/>
          </a:prstGeom>
          <a:noFill/>
          <a:ln w="15875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D77CAC48-5320-A95A-BEA7-53735A8B74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6454" y="3394888"/>
            <a:ext cx="4214648" cy="1229664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553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7772400" cy="990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Approaches to Minimize SSR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" y="1676400"/>
            <a:ext cx="10322560" cy="441960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closed form </a:t>
            </a:r>
            <a:r>
              <a:rPr lang="en-US" dirty="0"/>
              <a:t>for finding linear regression which is computationally expensive for large datasets.</a:t>
            </a:r>
          </a:p>
          <a:p>
            <a:pPr>
              <a:buFont typeface="Wingdings" charset="2"/>
              <a:buChar char="l"/>
              <a:defRPr/>
            </a:pPr>
            <a:endParaRPr lang="en-US" dirty="0"/>
          </a:p>
          <a:p>
            <a:pPr>
              <a:buFont typeface="Wingdings" charset="2"/>
              <a:buChar char="l"/>
              <a:defRPr/>
            </a:pPr>
            <a:r>
              <a:rPr lang="en-US" dirty="0"/>
              <a:t>There are also iterative techniques to </a:t>
            </a:r>
            <a:r>
              <a:rPr lang="en-US" dirty="0">
                <a:solidFill>
                  <a:srgbClr val="C00000"/>
                </a:solidFill>
              </a:rPr>
              <a:t>estimate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weights with </a:t>
            </a:r>
            <a:r>
              <a:rPr lang="en-US" dirty="0">
                <a:solidFill>
                  <a:srgbClr val="C00000"/>
                </a:solidFill>
              </a:rPr>
              <a:t>less computation cost</a:t>
            </a:r>
            <a:r>
              <a:rPr lang="en-US" dirty="0"/>
              <a:t>. </a:t>
            </a:r>
          </a:p>
          <a:p>
            <a:pPr>
              <a:buFont typeface="Wingdings" charset="2"/>
              <a:buChar char="l"/>
              <a:defRPr/>
            </a:pPr>
            <a:endParaRPr lang="en-US" dirty="0"/>
          </a:p>
          <a:p>
            <a:pPr>
              <a:buFont typeface="Wingdings" charset="2"/>
              <a:buChar char="l"/>
              <a:defRPr/>
            </a:pPr>
            <a:r>
              <a:rPr lang="en-US" dirty="0"/>
              <a:t>One common iterative approach is </a:t>
            </a:r>
            <a:r>
              <a:rPr lang="en-US" dirty="0">
                <a:solidFill>
                  <a:srgbClr val="C00000"/>
                </a:solidFill>
              </a:rPr>
              <a:t>gradient descendent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12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0534-002A-881A-AC77-B305F600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Closed-form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BAE-2291-1ADA-C9DD-BFD667B4B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1"/>
            <a:ext cx="1112754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y-GB" dirty="0"/>
              <a:t>ŷ</a:t>
            </a:r>
            <a:r>
              <a:rPr lang="en-US" dirty="0"/>
              <a:t> = a + bx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</a:rPr>
              <a:t>SSR = Σ(y — ŷ)² = Σ(y — a — 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es-ES" b="1" dirty="0">
                <a:solidFill>
                  <a:srgbClr val="FF0000"/>
                </a:solidFill>
              </a:rPr>
              <a:t>)²</a:t>
            </a:r>
          </a:p>
          <a:p>
            <a:pPr marL="0" indent="0">
              <a:buNone/>
            </a:pPr>
            <a:r>
              <a:rPr lang="en-US" dirty="0"/>
              <a:t>To minimize SSR, we take the </a:t>
            </a:r>
            <a:r>
              <a:rPr lang="en-US" dirty="0">
                <a:solidFill>
                  <a:srgbClr val="FF0000"/>
                </a:solidFill>
              </a:rPr>
              <a:t>partial derivatives </a:t>
            </a:r>
            <a:r>
              <a:rPr lang="en-US" dirty="0"/>
              <a:t>of SSR with respect to m and b, set them equal to zero, and solve for a and 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5FBDC52-B4DB-727D-AFDD-99AA51ABD2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531935"/>
              </p:ext>
            </p:extLst>
          </p:nvPr>
        </p:nvGraphicFramePr>
        <p:xfrm>
          <a:off x="6812661" y="4060256"/>
          <a:ext cx="2894518" cy="21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14640" imgH="1555920" progId="">
                  <p:embed/>
                </p:oleObj>
              </mc:Choice>
              <mc:Fallback>
                <p:oleObj name="PBrush" r:id="rId2" imgW="2114640" imgH="1555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2661" y="4060256"/>
                        <a:ext cx="2894518" cy="21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4EAF3C6-9F36-ED60-1EC7-61D3FFA947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16758"/>
              </p:ext>
            </p:extLst>
          </p:nvPr>
        </p:nvGraphicFramePr>
        <p:xfrm>
          <a:off x="2130932" y="3987104"/>
          <a:ext cx="2944231" cy="216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14640" imgH="1555920" progId="">
                  <p:embed/>
                </p:oleObj>
              </mc:Choice>
              <mc:Fallback>
                <p:oleObj name="PBrush" r:id="rId4" imgW="2114640" imgH="1555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0932" y="3987104"/>
                        <a:ext cx="2944231" cy="216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A3B935A-73B4-BB0B-A8FA-41199E2D7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386728"/>
              </p:ext>
            </p:extLst>
          </p:nvPr>
        </p:nvGraphicFramePr>
        <p:xfrm>
          <a:off x="7697517" y="593376"/>
          <a:ext cx="3503058" cy="2194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4267080" imgH="2673360" progId="">
                  <p:embed/>
                </p:oleObj>
              </mc:Choice>
              <mc:Fallback>
                <p:oleObj name="PBrush" r:id="rId6" imgW="4267080" imgH="267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97517" y="593376"/>
                        <a:ext cx="3503058" cy="2194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8">
            <a:extLst>
              <a:ext uri="{FF2B5EF4-FFF2-40B4-BE49-F238E27FC236}">
                <a16:creationId xmlns:a16="http://schemas.microsoft.com/office/drawing/2014/main" id="{FAEF8DFE-7C8C-0B73-7093-099B168244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4150" y="1075738"/>
            <a:ext cx="2168157" cy="10489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240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2C0C-3BA3-DDDA-F6D9-98A36677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3744-2C89-979C-CEEC-8A8534AD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</a:rPr>
              <a:t>SSR = Σ(y — a — </a:t>
            </a:r>
            <a:r>
              <a:rPr lang="en-US" b="1" dirty="0">
                <a:solidFill>
                  <a:srgbClr val="FF0000"/>
                </a:solidFill>
              </a:rPr>
              <a:t>bx</a:t>
            </a:r>
            <a:r>
              <a:rPr lang="es-ES" b="1" dirty="0">
                <a:solidFill>
                  <a:srgbClr val="FF0000"/>
                </a:solidFill>
              </a:rPr>
              <a:t>)²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SSR with respect to b:</a:t>
            </a:r>
          </a:p>
          <a:p>
            <a:pPr marL="0" indent="0">
              <a:buNone/>
            </a:pPr>
            <a:r>
              <a:rPr lang="es-ES" b="1" dirty="0"/>
              <a:t>∂SSR/∂b = -2Σx(y — a — </a:t>
            </a:r>
            <a:r>
              <a:rPr lang="es-ES" b="1" dirty="0" err="1"/>
              <a:t>bx</a:t>
            </a:r>
            <a:r>
              <a:rPr lang="es-ES" b="1" dirty="0"/>
              <a:t>)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 err="1"/>
              <a:t>xy</a:t>
            </a:r>
            <a:r>
              <a:rPr lang="en-US" b="1" dirty="0"/>
              <a:t> — a</a:t>
            </a:r>
            <a:r>
              <a:rPr lang="el-GR" b="1" dirty="0"/>
              <a:t>Σ</a:t>
            </a:r>
            <a:r>
              <a:rPr lang="en-US" b="1" dirty="0"/>
              <a:t>x — b</a:t>
            </a:r>
            <a:r>
              <a:rPr lang="el-GR" b="1" dirty="0"/>
              <a:t>Σ</a:t>
            </a:r>
            <a:r>
              <a:rPr lang="en-US" b="1" dirty="0"/>
              <a:t>x² = 0</a:t>
            </a:r>
            <a:endParaRPr lang="es-E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highlight>
                  <a:srgbClr val="FFFF00"/>
                </a:highlight>
              </a:rPr>
              <a:t>b = (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 err="1">
                <a:highlight>
                  <a:srgbClr val="FFFF00"/>
                </a:highlight>
              </a:rPr>
              <a:t>xy</a:t>
            </a:r>
            <a:r>
              <a:rPr lang="en-US" b="1" dirty="0">
                <a:highlight>
                  <a:srgbClr val="FFFF00"/>
                </a:highlight>
              </a:rPr>
              <a:t> — a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x) / </a:t>
            </a:r>
            <a:r>
              <a:rPr lang="el-GR" b="1" dirty="0">
                <a:highlight>
                  <a:srgbClr val="FFFF00"/>
                </a:highlight>
              </a:rPr>
              <a:t>Σ</a:t>
            </a:r>
            <a:r>
              <a:rPr lang="en-US" b="1" dirty="0">
                <a:highlight>
                  <a:srgbClr val="FFFF00"/>
                </a:highlight>
              </a:rPr>
              <a:t>x²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partial derivative of SSR with respect to a:</a:t>
            </a:r>
          </a:p>
          <a:p>
            <a:pPr marL="0" indent="0">
              <a:buNone/>
            </a:pPr>
            <a:r>
              <a:rPr lang="es-ES" b="1" dirty="0"/>
              <a:t>∂SSR/∂a = -2Σ(y — a — </a:t>
            </a:r>
            <a:r>
              <a:rPr lang="es-ES" b="1" dirty="0" err="1"/>
              <a:t>bx</a:t>
            </a:r>
            <a:r>
              <a:rPr lang="es-ES" b="1" dirty="0"/>
              <a:t>)</a:t>
            </a:r>
            <a:r>
              <a:rPr lang="en-US" b="1" dirty="0"/>
              <a:t> = 0</a:t>
            </a:r>
          </a:p>
          <a:p>
            <a:pPr marL="0" indent="0">
              <a:buNone/>
            </a:pPr>
            <a:r>
              <a:rPr lang="el-GR" b="1" dirty="0"/>
              <a:t>Σ</a:t>
            </a:r>
            <a:r>
              <a:rPr lang="en-US" b="1" dirty="0"/>
              <a:t>y — </a:t>
            </a:r>
            <a:r>
              <a:rPr lang="en-US" b="1" dirty="0" err="1"/>
              <a:t>na</a:t>
            </a:r>
            <a:r>
              <a:rPr lang="en-US" b="1" dirty="0"/>
              <a:t> — b</a:t>
            </a:r>
            <a:r>
              <a:rPr lang="el-GR" b="1" dirty="0"/>
              <a:t>Σ</a:t>
            </a:r>
            <a:r>
              <a:rPr lang="en-US" b="1" dirty="0"/>
              <a:t>x = 0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a</a:t>
            </a:r>
            <a:r>
              <a:rPr lang="en-US" b="1" dirty="0"/>
              <a:t> = (</a:t>
            </a:r>
            <a:r>
              <a:rPr lang="el-GR" b="1" dirty="0"/>
              <a:t>Σ</a:t>
            </a:r>
            <a:r>
              <a:rPr lang="en-US" b="1" dirty="0"/>
              <a:t>y — b</a:t>
            </a:r>
            <a:r>
              <a:rPr lang="el-GR" b="1" dirty="0"/>
              <a:t>Σ</a:t>
            </a:r>
            <a:r>
              <a:rPr lang="en-US" b="1" dirty="0"/>
              <a:t>x) / n = </a:t>
            </a:r>
            <a:r>
              <a:rPr lang="en-US" b="1" dirty="0">
                <a:highlight>
                  <a:srgbClr val="FFFF00"/>
                </a:highlight>
              </a:rPr>
              <a:t>𝑦 ̄−𝑏𝑥 ̄</a:t>
            </a:r>
          </a:p>
        </p:txBody>
      </p:sp>
    </p:spTree>
    <p:extLst>
      <p:ext uri="{BB962C8B-B14F-4D97-AF65-F5344CB8AC3E}">
        <p14:creationId xmlns:p14="http://schemas.microsoft.com/office/powerpoint/2010/main" val="318314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The Least Squares Equation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487" y="2208557"/>
            <a:ext cx="7539185" cy="8793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1) b = (</a:t>
            </a:r>
            <a:r>
              <a:rPr lang="el-GR" dirty="0"/>
              <a:t>Σ</a:t>
            </a:r>
            <a:r>
              <a:rPr lang="en-US" dirty="0" err="1"/>
              <a:t>xy</a:t>
            </a:r>
            <a:r>
              <a:rPr lang="en-US" dirty="0"/>
              <a:t> — a</a:t>
            </a:r>
            <a:r>
              <a:rPr lang="el-GR" dirty="0"/>
              <a:t>Σ</a:t>
            </a:r>
            <a:r>
              <a:rPr lang="en-US" dirty="0"/>
              <a:t>x) / </a:t>
            </a:r>
            <a:r>
              <a:rPr lang="el-GR" dirty="0"/>
              <a:t>Σ</a:t>
            </a:r>
            <a:r>
              <a:rPr lang="en-US" dirty="0"/>
              <a:t>x² </a:t>
            </a:r>
          </a:p>
          <a:p>
            <a:pPr marL="0" indent="0">
              <a:buNone/>
            </a:pPr>
            <a:r>
              <a:rPr lang="en-US" dirty="0"/>
              <a:t> 2) a = (</a:t>
            </a:r>
            <a:r>
              <a:rPr lang="el-GR" dirty="0"/>
              <a:t>Σ</a:t>
            </a:r>
            <a:r>
              <a:rPr lang="en-US" dirty="0"/>
              <a:t>y — b</a:t>
            </a:r>
            <a:r>
              <a:rPr lang="el-GR" dirty="0"/>
              <a:t>Σ</a:t>
            </a:r>
            <a:r>
              <a:rPr lang="en-US" dirty="0"/>
              <a:t>x) / n </a:t>
            </a:r>
            <a:endParaRPr lang="en-US" dirty="0">
              <a:latin typeface="Tekton Pro" pitchFamily="34" charset="0"/>
            </a:endParaRPr>
          </a:p>
          <a:p>
            <a:pPr marL="0" indent="0" eaLnBrk="1" hangingPunct="1">
              <a:buNone/>
            </a:pPr>
            <a:endParaRPr lang="en-US" dirty="0">
              <a:latin typeface="Tekton 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5" name="Object 5"/>
              <p:cNvSpPr txBox="1"/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4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4375" y="3464559"/>
                <a:ext cx="4111625" cy="2022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7" name="Object 2"/>
              <p:cNvSpPr txBox="1"/>
              <p:nvPr/>
            </p:nvSpPr>
            <p:spPr bwMode="auto">
              <a:xfrm>
                <a:off x="6250188" y="3986430"/>
                <a:ext cx="3226148" cy="598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̄"/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487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50188" y="3986430"/>
                <a:ext cx="3226148" cy="598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/>
              <p:nvPr/>
            </p:nvSpPr>
            <p:spPr bwMode="auto">
              <a:xfrm>
                <a:off x="9476336" y="3986430"/>
                <a:ext cx="29087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8779E3AE-C574-F846-7410-59F43F02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6336" y="3986430"/>
                <a:ext cx="2908704" cy="773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7DCDAF-E2FD-60B5-EAD9-2A295B1E2150}"/>
              </a:ext>
            </a:extLst>
          </p:cNvPr>
          <p:cNvSpPr txBox="1"/>
          <p:nvPr/>
        </p:nvSpPr>
        <p:spPr>
          <a:xfrm>
            <a:off x="934487" y="4101990"/>
            <a:ext cx="1299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1,2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6FE4-CDB0-3976-FFDC-D428144E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01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Regression Line Calculation - Example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2607E3-92CD-00E5-F824-720AF632A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065886"/>
              </p:ext>
            </p:extLst>
          </p:nvPr>
        </p:nvGraphicFramePr>
        <p:xfrm>
          <a:off x="498475" y="2086292"/>
          <a:ext cx="4139122" cy="829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914560" imgH="584280" progId="">
                  <p:embed/>
                </p:oleObj>
              </mc:Choice>
              <mc:Fallback>
                <p:oleObj name="PBrush" r:id="rId2" imgW="2914560" imgH="5842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42607E3-92CD-00E5-F824-720AF632AB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8475" y="2086292"/>
                        <a:ext cx="4139122" cy="829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487E25-7ADC-B3BF-7180-FC33422753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901999"/>
              </p:ext>
            </p:extLst>
          </p:nvPr>
        </p:nvGraphicFramePr>
        <p:xfrm>
          <a:off x="4774565" y="1877456"/>
          <a:ext cx="607695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076800" imgH="4826160" progId="">
                  <p:embed/>
                </p:oleObj>
              </mc:Choice>
              <mc:Fallback>
                <p:oleObj name="PBrush" r:id="rId4" imgW="6076800" imgH="48261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9487E25-7ADC-B3BF-7180-FC33422753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4565" y="1877456"/>
                        <a:ext cx="6076950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3B71ABA-2876-CA91-1CC4-4DBA54E873FF}"/>
              </a:ext>
            </a:extLst>
          </p:cNvPr>
          <p:cNvSpPr txBox="1"/>
          <p:nvPr/>
        </p:nvSpPr>
        <p:spPr>
          <a:xfrm>
            <a:off x="629920" y="4859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Chemical reaction time based on 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35B-A060-1EDD-65DE-1F0809D0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Regression Line Calculation - Example 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45519F-238F-C01C-9B92-CC491A447E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859" y="3033316"/>
          <a:ext cx="4113372" cy="3266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076800" imgH="4826160" progId="">
                  <p:embed/>
                </p:oleObj>
              </mc:Choice>
              <mc:Fallback>
                <p:oleObj name="PBrush" r:id="rId2" imgW="6076800" imgH="48261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45519F-238F-C01C-9B92-CC491A447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53859" y="3033316"/>
                        <a:ext cx="4113372" cy="3266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32BD06B-2A7A-1EEB-1BEC-52CE2DA53A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4820" y="2014934"/>
          <a:ext cx="3532030" cy="70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914560" imgH="584280" progId="">
                  <p:embed/>
                </p:oleObj>
              </mc:Choice>
              <mc:Fallback>
                <p:oleObj name="PBrush" r:id="rId4" imgW="2914560" imgH="58428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32BD06B-2A7A-1EEB-1BEC-52CE2DA53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4820" y="2014934"/>
                        <a:ext cx="3532030" cy="707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0778F74F-1486-FEAC-D25C-0E6C3AF5C6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45677" y="2956560"/>
          <a:ext cx="2427923" cy="3089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556">
                  <a:extLst>
                    <a:ext uri="{9D8B030D-6E8A-4147-A177-3AD203B41FA5}">
                      <a16:colId xmlns:a16="http://schemas.microsoft.com/office/drawing/2014/main" val="134277352"/>
                    </a:ext>
                  </a:extLst>
                </a:gridCol>
                <a:gridCol w="772148">
                  <a:extLst>
                    <a:ext uri="{9D8B030D-6E8A-4147-A177-3AD203B41FA5}">
                      <a16:colId xmlns:a16="http://schemas.microsoft.com/office/drawing/2014/main" val="2120787869"/>
                    </a:ext>
                  </a:extLst>
                </a:gridCol>
                <a:gridCol w="813219">
                  <a:extLst>
                    <a:ext uri="{9D8B030D-6E8A-4147-A177-3AD203B41FA5}">
                      <a16:colId xmlns:a16="http://schemas.microsoft.com/office/drawing/2014/main" val="634245613"/>
                    </a:ext>
                  </a:extLst>
                </a:gridCol>
              </a:tblGrid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Time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Mass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683253097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421822984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575157581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180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75031325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2625945721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378136416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158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9050" marR="19050" marT="19050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0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049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3871-472E-6819-C497-788C316B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Regression Line Calculation - Example 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3DF6B2-FF8D-181B-19F9-F784B352E2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092" y="4805097"/>
          <a:ext cx="3196074" cy="1402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84480" imgH="958680" progId="">
                  <p:embed/>
                </p:oleObj>
              </mc:Choice>
              <mc:Fallback>
                <p:oleObj name="PBrush" r:id="rId2" imgW="2184480" imgH="95868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43DF6B2-FF8D-181B-19F9-F784B352E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6092" y="4805097"/>
                        <a:ext cx="3196074" cy="1402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E75BC1E-70E2-97B6-F2A1-6F11160E6E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28441" y="4805097"/>
          <a:ext cx="3072939" cy="105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031840" imgH="698400" progId="">
                  <p:embed/>
                </p:oleObj>
              </mc:Choice>
              <mc:Fallback>
                <p:oleObj name="PBrush" r:id="rId4" imgW="2031840" imgH="69840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E75BC1E-70E2-97B6-F2A1-6F11160E6E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8441" y="4805097"/>
                        <a:ext cx="3072939" cy="1056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92C5F51B-B69D-E453-49CA-EF90EF21994B}"/>
                  </a:ext>
                </a:extLst>
              </p:cNvPr>
              <p:cNvSpPr txBox="1"/>
              <p:nvPr/>
            </p:nvSpPr>
            <p:spPr bwMode="auto">
              <a:xfrm>
                <a:off x="7698336" y="4946305"/>
                <a:ext cx="4229504" cy="77390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 </m:t>
                      </m:r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12.2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+11.5</m:t>
                      </m:r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92C5F51B-B69D-E453-49CA-EF90EF21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8336" y="4946305"/>
                <a:ext cx="4229504" cy="773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5B1CC97-CAA7-AA80-E65C-2BF7909BA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" y="1561970"/>
            <a:ext cx="11430000" cy="262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2F3B26-49AF-CFD8-E800-83986F0607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7702" y="3513118"/>
          <a:ext cx="3827721" cy="2979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067200" imgH="2387520" progId="">
                  <p:embed/>
                </p:oleObj>
              </mc:Choice>
              <mc:Fallback>
                <p:oleObj name="PBrush" r:id="rId2" imgW="3067200" imgH="23875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42F3B26-49AF-CFD8-E800-83986F060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97702" y="3513118"/>
                        <a:ext cx="3827721" cy="2979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Gradient Descent </a:t>
            </a:r>
            <a:r>
              <a:rPr lang="en-US" sz="4000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784265" cy="4351338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2400" dirty="0"/>
              <a:t>Gradient descent is a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 optimization algorithm used to </a:t>
            </a:r>
            <a:r>
              <a:rPr lang="en-US" sz="2400" dirty="0">
                <a:solidFill>
                  <a:srgbClr val="C00000"/>
                </a:solidFill>
              </a:rPr>
              <a:t>minimize the loss </a:t>
            </a:r>
            <a:r>
              <a:rPr lang="en-US" sz="2400" dirty="0"/>
              <a:t>function of the model (SSR).</a:t>
            </a:r>
          </a:p>
          <a:p>
            <a:pPr marL="457200" indent="-457200"/>
            <a:r>
              <a:rPr lang="en-US" sz="2400" dirty="0"/>
              <a:t>The derivative is called a </a:t>
            </a:r>
            <a:r>
              <a:rPr lang="en-US" sz="2400" dirty="0">
                <a:solidFill>
                  <a:srgbClr val="C00000"/>
                </a:solidFill>
              </a:rPr>
              <a:t>gradient</a:t>
            </a:r>
            <a:r>
              <a:rPr lang="en-US" sz="2400" dirty="0"/>
              <a:t>, which is the vector of </a:t>
            </a:r>
            <a:r>
              <a:rPr lang="en-US" sz="2400" dirty="0">
                <a:solidFill>
                  <a:srgbClr val="C00000"/>
                </a:solidFill>
              </a:rPr>
              <a:t>partial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derivatives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with respect to each dimension of the input. </a:t>
            </a:r>
          </a:p>
          <a:p>
            <a:pPr marL="457200" indent="-457200"/>
            <a:r>
              <a:rPr lang="en-US" sz="2400" dirty="0">
                <a:solidFill>
                  <a:srgbClr val="C00000"/>
                </a:solidFill>
              </a:rPr>
              <a:t>Iteratively subtract the gradient </a:t>
            </a:r>
            <a:r>
              <a:rPr lang="en-US" sz="2400" dirty="0"/>
              <a:t>with respect to the model parameters (slope and intercept)</a:t>
            </a:r>
          </a:p>
          <a:p>
            <a:pPr marL="457200" indent="-457200"/>
            <a:r>
              <a:rPr lang="en-US" sz="2400" dirty="0"/>
              <a:t>moves in the direction of the </a:t>
            </a:r>
            <a:r>
              <a:rPr lang="en-US" sz="2400" dirty="0">
                <a:solidFill>
                  <a:srgbClr val="C00000"/>
                </a:solidFill>
              </a:rPr>
              <a:t>steepest</a:t>
            </a:r>
            <a:r>
              <a:rPr lang="en-US" sz="2400" dirty="0"/>
              <a:t> ascent towards </a:t>
            </a:r>
            <a:r>
              <a:rPr lang="en-US" sz="2400" dirty="0">
                <a:solidFill>
                  <a:srgbClr val="C00000"/>
                </a:solidFill>
              </a:rPr>
              <a:t>smaller loss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4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CAE8-CBB4-E945-F4EC-8BC747F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- </a:t>
            </a:r>
            <a:r>
              <a:rPr lang="en-US" dirty="0"/>
              <a:t>Intuitive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5B12-F27C-3B71-1768-8215428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566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Zero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Minimum</a:t>
            </a:r>
            <a:r>
              <a:rPr lang="en-US" dirty="0">
                <a:sym typeface="Wingdings" panose="05000000000000000000" pitchFamily="2" charset="2"/>
              </a:rPr>
              <a:t> point (sometimes local minimum)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Big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It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far</a:t>
            </a:r>
            <a:r>
              <a:rPr lang="en-US" dirty="0">
                <a:sym typeface="Wingdings" panose="05000000000000000000" pitchFamily="2" charset="2"/>
              </a:rPr>
              <a:t> from zero slope (which we are looking for)  we need bigger decrease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/>
              <a:t> slope of gradient </a:t>
            </a:r>
            <a:r>
              <a:rPr lang="en-US" dirty="0">
                <a:sym typeface="Wingdings" panose="05000000000000000000" pitchFamily="2" charset="2"/>
              </a:rPr>
              <a:t> It is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near</a:t>
            </a:r>
            <a:r>
              <a:rPr lang="en-US" dirty="0">
                <a:sym typeface="Wingdings" panose="05000000000000000000" pitchFamily="2" charset="2"/>
              </a:rPr>
              <a:t> to zero slope  we need smaller decrease (not passing by)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8BA40B-3553-39A9-2BB5-AC302B911E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7760" y="4001294"/>
          <a:ext cx="4556825" cy="288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308720" imgH="4629240" progId="">
                  <p:embed/>
                </p:oleObj>
              </mc:Choice>
              <mc:Fallback>
                <p:oleObj name="PBrush" r:id="rId3" imgW="7308720" imgH="46292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78BA40B-3553-39A9-2BB5-AC302B911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760" y="4001294"/>
                        <a:ext cx="4556825" cy="2886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BE48A4-EEDE-4DC2-AF60-5F3338211EB8}"/>
              </a:ext>
            </a:extLst>
          </p:cNvPr>
          <p:cNvSpPr txBox="1"/>
          <p:nvPr/>
        </p:nvSpPr>
        <p:spPr>
          <a:xfrm>
            <a:off x="930893" y="4150371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1,2,3  A greedy approach: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In each step, subtract a value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proportional</a:t>
            </a:r>
            <a:r>
              <a:rPr lang="en-US" sz="2400" dirty="0">
                <a:sym typeface="Wingdings" panose="05000000000000000000" pitchFamily="2" charset="2"/>
              </a:rPr>
              <a:t> to last gradient (bigger value for big gradient and smaller value for small gradient) to get closer to minimum point :</a:t>
            </a:r>
          </a:p>
        </p:txBody>
      </p:sp>
    </p:spTree>
    <p:extLst>
      <p:ext uri="{BB962C8B-B14F-4D97-AF65-F5344CB8AC3E}">
        <p14:creationId xmlns:p14="http://schemas.microsoft.com/office/powerpoint/2010/main" val="93072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766" y="579121"/>
            <a:ext cx="6508377" cy="757401"/>
          </a:xfrm>
        </p:spPr>
        <p:txBody>
          <a:bodyPr>
            <a:normAutofit/>
          </a:bodyPr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6" y="1336522"/>
            <a:ext cx="10547274" cy="4790352"/>
          </a:xfrm>
        </p:spPr>
        <p:txBody>
          <a:bodyPr>
            <a:normAutofit/>
          </a:bodyPr>
          <a:lstStyle/>
          <a:p>
            <a:r>
              <a:rPr lang="en-US" sz="2400" dirty="0"/>
              <a:t>Regression analysis is a statistical method used to </a:t>
            </a:r>
            <a:r>
              <a:rPr lang="en-US" sz="2400" dirty="0">
                <a:solidFill>
                  <a:srgbClr val="FF0000"/>
                </a:solidFill>
              </a:rPr>
              <a:t>model the relationship </a:t>
            </a:r>
            <a:r>
              <a:rPr lang="en-US" sz="2400" dirty="0"/>
              <a:t>between a dependent variable (</a:t>
            </a:r>
            <a:r>
              <a:rPr lang="en-US" sz="2400" dirty="0">
                <a:solidFill>
                  <a:srgbClr val="FF0000"/>
                </a:solidFill>
              </a:rPr>
              <a:t>outcome</a:t>
            </a:r>
            <a:r>
              <a:rPr lang="en-US" sz="2400" dirty="0"/>
              <a:t>) and one or more independent variables (</a:t>
            </a:r>
            <a:r>
              <a:rPr lang="en-US" sz="2400" dirty="0">
                <a:solidFill>
                  <a:srgbClr val="FF0000"/>
                </a:solidFill>
              </a:rPr>
              <a:t>features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The dependent variable is typically an outcome, and the independent variables may contribute to </a:t>
            </a:r>
            <a:r>
              <a:rPr lang="en-US" sz="2400" dirty="0">
                <a:solidFill>
                  <a:srgbClr val="FF0000"/>
                </a:solidFill>
              </a:rPr>
              <a:t>predicting</a:t>
            </a:r>
            <a:r>
              <a:rPr lang="en-US" sz="2400" dirty="0"/>
              <a:t> that outcome.</a:t>
            </a:r>
          </a:p>
          <a:p>
            <a:endParaRPr lang="en-US" sz="2400" dirty="0"/>
          </a:p>
          <a:p>
            <a:r>
              <a:rPr lang="en-US" sz="2400" dirty="0"/>
              <a:t>Used to determine </a:t>
            </a:r>
            <a:r>
              <a:rPr lang="en-US" sz="2400" dirty="0">
                <a:solidFill>
                  <a:srgbClr val="FF0000"/>
                </a:solidFill>
              </a:rPr>
              <a:t>how well </a:t>
            </a:r>
            <a:r>
              <a:rPr lang="en-US" sz="2400" dirty="0"/>
              <a:t>the set of variables predict the dependent variable and which variables are </a:t>
            </a:r>
            <a:r>
              <a:rPr lang="en-US" sz="2400" dirty="0">
                <a:solidFill>
                  <a:srgbClr val="FF0000"/>
                </a:solidFill>
              </a:rPr>
              <a:t>significant</a:t>
            </a:r>
            <a:r>
              <a:rPr lang="en-US" sz="2400" dirty="0"/>
              <a:t> predictors.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10E6F9-E506-5D18-38A5-9478F5032B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2818" y="4744818"/>
          <a:ext cx="3941445" cy="1991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184640" imgH="2114640" progId="">
                  <p:embed/>
                </p:oleObj>
              </mc:Choice>
              <mc:Fallback>
                <p:oleObj name="PBrush" r:id="rId2" imgW="4184640" imgH="21146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210E6F9-E506-5D18-38A5-9478F5032B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02818" y="4744818"/>
                        <a:ext cx="3941445" cy="1991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4AF8B2-8C5E-5A33-C93B-AA20F345F13D}"/>
              </a:ext>
            </a:extLst>
          </p:cNvPr>
          <p:cNvSpPr txBox="1"/>
          <p:nvPr/>
        </p:nvSpPr>
        <p:spPr>
          <a:xfrm>
            <a:off x="619760" y="5555980"/>
            <a:ext cx="809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Salary</a:t>
            </a:r>
            <a:r>
              <a:rPr lang="en-US" sz="1800" dirty="0"/>
              <a:t> = a*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Working-Hours</a:t>
            </a:r>
            <a:r>
              <a:rPr lang="en-US" sz="1800" dirty="0"/>
              <a:t> + b*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Work-Experience</a:t>
            </a:r>
            <a:r>
              <a:rPr lang="en-US" sz="1800" dirty="0"/>
              <a:t> + c*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Education-Level </a:t>
            </a:r>
            <a:r>
              <a:rPr lang="en-US" sz="1800" dirty="0"/>
              <a:t>+ … + 2000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31277-0EEE-481A-0CA9-F14F7C0435AB}"/>
              </a:ext>
            </a:extLst>
          </p:cNvPr>
          <p:cNvSpPr txBox="1"/>
          <p:nvPr/>
        </p:nvSpPr>
        <p:spPr>
          <a:xfrm>
            <a:off x="466166" y="6090143"/>
            <a:ext cx="133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Dependent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6CF48-B258-5CE9-33BF-6EDD3F8BE401}"/>
              </a:ext>
            </a:extLst>
          </p:cNvPr>
          <p:cNvSpPr txBox="1"/>
          <p:nvPr/>
        </p:nvSpPr>
        <p:spPr>
          <a:xfrm>
            <a:off x="3745808" y="6090143"/>
            <a:ext cx="1933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Independent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843933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F2E63-C159-0B22-16B0-C42C1A2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Process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0A45D6-12B1-0748-EF23-4AFB36C40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6017" y="1690688"/>
            <a:ext cx="683791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It starts with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random initial</a:t>
            </a:r>
            <a:r>
              <a:rPr lang="en-US" altLang="en-US" sz="2000" dirty="0">
                <a:latin typeface="Arial" panose="020B0604020202020204" pitchFamily="34" charset="0"/>
              </a:rPr>
              <a:t> numbers for parameters and iteratively updating the model’s parameters in the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negative gradient direction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In each iteration of the algorithm,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gradient of the cost function </a:t>
            </a:r>
            <a:r>
              <a:rPr lang="en-US" altLang="en-US" sz="2000" dirty="0">
                <a:latin typeface="Arial" panose="020B0604020202020204" pitchFamily="34" charset="0"/>
              </a:rPr>
              <a:t>with respect to each parameter is computed.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size of the step is controlled by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learning rate</a:t>
            </a:r>
            <a:r>
              <a:rPr lang="en-US" altLang="en-US" sz="2000" dirty="0">
                <a:latin typeface="Arial" panose="020B0604020202020204" pitchFamily="34" charset="0"/>
              </a:rPr>
              <a:t>, which determines how quickly the algorithm moves towards the minimum.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The process is repeated until the cost function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converges</a:t>
            </a:r>
            <a:r>
              <a:rPr lang="en-US" altLang="en-US" sz="2000" dirty="0">
                <a:latin typeface="Arial" panose="020B0604020202020204" pitchFamily="34" charset="0"/>
              </a:rPr>
              <a:t> to a minimum, indicating that the model has reached the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optimal set of parameters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39CDDCD-230E-C2CD-13B9-C0AC2CCA59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00933" y="4223348"/>
          <a:ext cx="3981252" cy="252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308720" imgH="4629240" progId="">
                  <p:embed/>
                </p:oleObj>
              </mc:Choice>
              <mc:Fallback>
                <p:oleObj name="PBrush" r:id="rId2" imgW="7308720" imgH="4629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39CDDCD-230E-C2CD-13B9-C0AC2CCA59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00933" y="4223348"/>
                        <a:ext cx="3981252" cy="252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4CB76F-29F6-FE0E-770A-2A861AF377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0568" y="863184"/>
          <a:ext cx="3340232" cy="32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2057400" progId="">
                  <p:embed/>
                </p:oleObj>
              </mc:Choice>
              <mc:Fallback>
                <p:oleObj name="PBrush" r:id="rId4" imgW="2133720" imgH="20574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14CB76F-29F6-FE0E-770A-2A861AF37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0568" y="863184"/>
                        <a:ext cx="3340232" cy="322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72FC41-F80B-6B6D-0961-1E423748A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427" y="6238440"/>
            <a:ext cx="3644933" cy="5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6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BC44-96F7-9454-5B96-09DEC57C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9FD0D-BE9B-5570-1622-04E7DEAAEAC1}"/>
              </a:ext>
            </a:extLst>
          </p:cNvPr>
          <p:cNvSpPr txBox="1"/>
          <p:nvPr/>
        </p:nvSpPr>
        <p:spPr>
          <a:xfrm>
            <a:off x="544530" y="1181381"/>
            <a:ext cx="116474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Learning rate </a:t>
            </a:r>
            <a:r>
              <a:rPr lang="en-US" sz="2400" dirty="0"/>
              <a:t>is a hyperparameter that determines how big a </a:t>
            </a:r>
            <a:r>
              <a:rPr lang="en-US" sz="2400" dirty="0">
                <a:solidFill>
                  <a:srgbClr val="C00000"/>
                </a:solidFill>
              </a:rPr>
              <a:t>step</a:t>
            </a:r>
            <a:r>
              <a:rPr lang="en-US" sz="2400" dirty="0"/>
              <a:t> is taken.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high</a:t>
            </a:r>
            <a:r>
              <a:rPr lang="en-US" sz="2400" dirty="0"/>
              <a:t> learning rate will make the learning </a:t>
            </a:r>
            <a:r>
              <a:rPr lang="en-US" sz="2400" dirty="0">
                <a:solidFill>
                  <a:srgbClr val="C00000"/>
                </a:solidFill>
              </a:rPr>
              <a:t>jump</a:t>
            </a:r>
            <a:r>
              <a:rPr lang="en-US" sz="2400" dirty="0"/>
              <a:t> over minima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too </a:t>
            </a:r>
            <a:r>
              <a:rPr lang="en-US" sz="2400" dirty="0">
                <a:solidFill>
                  <a:srgbClr val="C00000"/>
                </a:solidFill>
              </a:rPr>
              <a:t>low</a:t>
            </a:r>
            <a:r>
              <a:rPr lang="en-US" sz="2400" dirty="0"/>
              <a:t> learning rate will either take </a:t>
            </a:r>
            <a:r>
              <a:rPr lang="en-US" sz="2400" dirty="0">
                <a:solidFill>
                  <a:srgbClr val="C00000"/>
                </a:solidFill>
              </a:rPr>
              <a:t>too long </a:t>
            </a:r>
            <a:r>
              <a:rPr lang="en-US" sz="2400" dirty="0"/>
              <a:t>to converge or get stuck in a local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Usually, </a:t>
            </a:r>
            <a:r>
              <a:rPr lang="en-US" sz="2400" dirty="0">
                <a:solidFill>
                  <a:srgbClr val="C00000"/>
                </a:solidFill>
              </a:rPr>
              <a:t>optimal</a:t>
            </a:r>
            <a:r>
              <a:rPr lang="en-US" sz="2400" dirty="0"/>
              <a:t> learning rate should be somewhere </a:t>
            </a:r>
            <a:r>
              <a:rPr lang="en-US" sz="2400" dirty="0">
                <a:solidFill>
                  <a:srgbClr val="C00000"/>
                </a:solidFill>
              </a:rPr>
              <a:t>between 0.001 and 0.01 </a:t>
            </a:r>
            <a:r>
              <a:rPr lang="en-US" sz="2400" dirty="0"/>
              <a:t>depends on optimization method</a:t>
            </a:r>
          </a:p>
        </p:txBody>
      </p:sp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47BEE420-6210-4AE4-1CAF-AC1A7CE3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3827008"/>
            <a:ext cx="6530020" cy="2532696"/>
          </a:xfrm>
        </p:spPr>
      </p:pic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757E829B-0670-A7AC-EB98-18903BF6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3" y="3701427"/>
            <a:ext cx="5413372" cy="2783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6506-1BD7-4086-78C6-55C5D69E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77" y="3087279"/>
            <a:ext cx="2918883" cy="4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0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B4D2-79AD-0435-C063-253D1E3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8BF6-F628-B4BC-F820-02026179B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Suppose that we want to find the x that minimize f(x): </a:t>
            </a:r>
          </a:p>
          <a:p>
            <a:pPr marL="0" indent="0">
              <a:buNone/>
            </a:pPr>
            <a:r>
              <a:rPr lang="en-US" b="1" dirty="0"/>
              <a:t>  </a:t>
            </a:r>
            <a:r>
              <a:rPr lang="en-US" dirty="0"/>
              <a:t>(Minimum of the f(x) is -3 at x=2)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1- Calculate the derivative</a:t>
            </a:r>
          </a:p>
          <a:p>
            <a:r>
              <a:rPr lang="en-US" dirty="0"/>
              <a:t>The derivative (or gradient) of the function is: f′(x)=2x−4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Choose a starting point</a:t>
            </a:r>
          </a:p>
          <a:p>
            <a:r>
              <a:rPr lang="en-US" dirty="0"/>
              <a:t>Start at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=9</a:t>
            </a:r>
            <a:r>
              <a:rPr lang="en-US" dirty="0"/>
              <a:t>. (This is an initial guess for the minimum)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3- Choose a learning rate</a:t>
            </a:r>
          </a:p>
          <a:p>
            <a:r>
              <a:rPr lang="en-US" dirty="0"/>
              <a:t>learning rate </a:t>
            </a:r>
            <a:r>
              <a:rPr lang="en-US" dirty="0">
                <a:solidFill>
                  <a:srgbClr val="FF0000"/>
                </a:solidFill>
              </a:rPr>
              <a:t>α=0.1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/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</a:rPr>
                        <m:t>)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</a:rPr>
                            <m:t>x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989A8A-30DF-D8A4-A2EB-1B15152D1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990" y="1690688"/>
                <a:ext cx="3403600" cy="461665"/>
              </a:xfrm>
              <a:prstGeom prst="rect">
                <a:avLst/>
              </a:prstGeom>
              <a:blipFill>
                <a:blip r:embed="rId2"/>
                <a:stretch>
                  <a:fillRect l="-1254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6E9919-98B8-BA25-5D8C-E6006281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990" y="2478781"/>
            <a:ext cx="2974724" cy="4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2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7F0-D423-FCDD-D7AF-1FAAEA6F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F4A5-7008-4B6E-EF32-1580CD54B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4- Perform the gradient descent step</a:t>
            </a:r>
          </a:p>
          <a:p>
            <a:r>
              <a:rPr lang="en-US" dirty="0"/>
              <a:t>To update value of x, the formula is used: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x: </a:t>
            </a:r>
            <a:r>
              <a:rPr lang="en-US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9 − 0.1×(14)=</a:t>
            </a:r>
            <a:r>
              <a:rPr lang="en-US" dirty="0">
                <a:solidFill>
                  <a:srgbClr val="C00000"/>
                </a:solidFill>
              </a:rPr>
              <a:t>7.6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57CE-8DBC-C58A-0DC8-6516CBA5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7" y="2997200"/>
            <a:ext cx="4058495" cy="5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152A-3879-A912-21A3-5736C0DF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804F-2E1A-4E6F-855E-B4647BC52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2: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x1=7.6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200" b="1" dirty="0"/>
              <a:t>f′(x)=2x−4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f′(x1)=2(7.6)−4=15.2−4=11.2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 x1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f′(x0) =7.6−0.1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11.2=7.6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1.12=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6.48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3: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x2=6.48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f′(x2)=2(6.48)−4=12.96−4=8.96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x2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f′(x0) =6.48−0.1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8.96=6.48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0.896=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5.584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4: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x3=5.584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f′(x3)=2(5.584)−4=11.168−4=7.168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x3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f′(x0) =5.584−0.1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7.168=5.584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0.7168=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4.8672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Iteration 5: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x4=4.8672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dirty="0"/>
              <a:t>f′(x)=2x−4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r>
              <a:rPr lang="en-US" sz="1100" dirty="0"/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f′(x4)=2(4.8672)−4=9.7344−4=5.7344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 x: 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x5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x4 – </a:t>
            </a:r>
            <a:r>
              <a:rPr lang="el-GR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α*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f′(x0) =4.8672−0.1</a:t>
            </a:r>
            <a:r>
              <a:rPr lang="en-US" sz="1200" dirty="0"/>
              <a:t>×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5.7344=4.8672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0.57344=</a:t>
            </a:r>
            <a:r>
              <a:rPr lang="en-US" sz="1100" b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4.29376</a:t>
            </a:r>
            <a:endParaRPr lang="en-US" sz="11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1D41-0455-99DF-FCDE-3A84AE29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0"/>
            <a:ext cx="55149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09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7622-DD7D-8A13-BF15-F8C9509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Gradient Descent – Example2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8D09-2C85-50D8-E6D2-72C8A39E1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by taking a learning rate of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and starting point at x=9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Iteration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point: x</a:t>
            </a:r>
            <a:r>
              <a:rPr lang="en-US" sz="1600" dirty="0"/>
              <a:t>0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0</a:t>
            </a:r>
            <a:r>
              <a:rPr lang="en-US" dirty="0"/>
              <a:t>: f′(9)=2×9−4=14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1</a:t>
            </a:r>
            <a:r>
              <a:rPr lang="en-US" dirty="0"/>
              <a:t>= x</a:t>
            </a:r>
            <a:r>
              <a:rPr lang="en-US" sz="1800" dirty="0"/>
              <a:t>0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0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9 − 0.8×(14)=</a:t>
            </a:r>
            <a:r>
              <a:rPr lang="en-US" dirty="0">
                <a:solidFill>
                  <a:srgbClr val="FF0000"/>
                </a:solidFill>
              </a:rPr>
              <a:t>-2.2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Iteration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sz="1600" dirty="0"/>
              <a:t>1</a:t>
            </a:r>
            <a:r>
              <a:rPr lang="en-US" dirty="0"/>
              <a:t>= -2.2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f′(x)=2x−4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Gradient at x</a:t>
            </a:r>
            <a:r>
              <a:rPr lang="en-US" sz="1600" dirty="0"/>
              <a:t>1</a:t>
            </a:r>
            <a:r>
              <a:rPr lang="en-US" dirty="0"/>
              <a:t>: f′(-2.2)=2×-2.2−4= -8.4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Update: x</a:t>
            </a:r>
            <a:r>
              <a:rPr lang="en-US" sz="1600" dirty="0"/>
              <a:t>2</a:t>
            </a:r>
            <a:r>
              <a:rPr lang="en-US" dirty="0"/>
              <a:t>= x</a:t>
            </a:r>
            <a:r>
              <a:rPr lang="en-US" sz="1800" dirty="0"/>
              <a:t>1</a:t>
            </a:r>
            <a:r>
              <a:rPr lang="en-US" sz="2800" dirty="0"/>
              <a:t> – a*</a:t>
            </a:r>
            <a:r>
              <a:rPr lang="en-US" dirty="0"/>
              <a:t>f′(x</a:t>
            </a:r>
            <a:r>
              <a:rPr lang="en-US" sz="1800" dirty="0"/>
              <a:t>1</a:t>
            </a:r>
            <a:r>
              <a:rPr lang="en-US" dirty="0"/>
              <a:t>) = </a:t>
            </a:r>
            <a:r>
              <a:rPr lang="en-US" sz="2800" dirty="0"/>
              <a:t> </a:t>
            </a:r>
            <a:r>
              <a:rPr lang="en-US" dirty="0"/>
              <a:t>-2.2 − 0.8×(-8.4)= </a:t>
            </a:r>
            <a:r>
              <a:rPr lang="en-US" dirty="0">
                <a:solidFill>
                  <a:srgbClr val="FF0000"/>
                </a:solidFill>
              </a:rPr>
              <a:t>4.52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F3C25-9699-9215-6B11-CF95EB6C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93" y="3646371"/>
            <a:ext cx="3914801" cy="29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94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80F9-5918-8599-68BE-22CC1C78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Effect of Learning Rate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36E433-BB20-D6B5-7847-943B32AF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5" y="2812480"/>
            <a:ext cx="1063118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377E7-7A91-E277-7770-18DBDD79A9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ohne"/>
              </a:rPr>
              <a:t>First 10 steps taken by GD for small and big learning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76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55A-29FC-7D38-6F2C-24046319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4E64-565F-B2A5-60F4-307A5F639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815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Existence of a </a:t>
            </a:r>
            <a:r>
              <a:rPr lang="en-US" b="0" i="0" dirty="0">
                <a:solidFill>
                  <a:srgbClr val="FF0000"/>
                </a:solidFill>
                <a:effectLst/>
                <a:latin typeface="source-serif-pro"/>
              </a:rPr>
              <a:t>saddle point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imposes a </a:t>
            </a:r>
            <a:r>
              <a:rPr lang="en-US" b="0" i="0" dirty="0">
                <a:solidFill>
                  <a:srgbClr val="FF0000"/>
                </a:solidFill>
                <a:effectLst/>
                <a:latin typeface="source-serif-pro"/>
              </a:rPr>
              <a:t>challenge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for the gradient descent algorithms and obtaining a global minimum is not guaranteed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Investigation of saddle points and how to escape from </a:t>
            </a:r>
            <a:r>
              <a:rPr lang="en-US" b="0" i="0" dirty="0">
                <a:solidFill>
                  <a:srgbClr val="C00000"/>
                </a:solidFill>
                <a:effectLst/>
                <a:latin typeface="source-serif-pro"/>
              </a:rPr>
              <a:t>local optimum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is a subject of ongoing studies and various solutions were proposed</a:t>
            </a: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A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semi-convex function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4A327CC-A9E0-6F15-6E41-43C1DE1A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51" y="3028727"/>
            <a:ext cx="9334571" cy="3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43342-ECEB-D9ED-5AE8-CFC8519D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75" y="6372157"/>
            <a:ext cx="261974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7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DA6C-CBD3-A003-1CE4-B611A7E5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168">
              <a:spcBef>
                <a:spcPts val="268"/>
              </a:spcBef>
            </a:pPr>
            <a:r>
              <a:rPr lang="en-US" sz="4000" dirty="0"/>
              <a:t>Multiple Linear Regression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A9D7-8371-2A5F-1F23-AD152EAF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277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Explains a dependent variable using </a:t>
            </a:r>
            <a:r>
              <a:rPr lang="en-US" dirty="0">
                <a:solidFill>
                  <a:srgbClr val="FF0000"/>
                </a:solidFill>
              </a:rPr>
              <a:t>more than one independent </a:t>
            </a:r>
            <a:r>
              <a:rPr lang="en-US" dirty="0"/>
              <a:t>variable</a:t>
            </a:r>
          </a:p>
          <a:p>
            <a:pPr marL="0" indent="0">
              <a:buNone/>
            </a:pPr>
            <a:r>
              <a:rPr lang="en-US" dirty="0"/>
              <a:t>It evaluates the </a:t>
            </a:r>
            <a:r>
              <a:rPr lang="en-US" dirty="0">
                <a:solidFill>
                  <a:srgbClr val="FF0000"/>
                </a:solidFill>
              </a:rPr>
              <a:t>relative effect </a:t>
            </a:r>
            <a:r>
              <a:rPr lang="en-US" dirty="0"/>
              <a:t>of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variables on the </a:t>
            </a:r>
            <a:r>
              <a:rPr lang="en-US" dirty="0">
                <a:solidFill>
                  <a:srgbClr val="FF0000"/>
                </a:solidFill>
              </a:rPr>
              <a:t>dependent</a:t>
            </a:r>
            <a:r>
              <a:rPr lang="en-US" dirty="0"/>
              <a:t> variable when holding all the other variables in the model constant.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43B343F-DA1B-29C5-7D3E-0F1D222E02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1362"/>
              </p:ext>
            </p:extLst>
          </p:nvPr>
        </p:nvGraphicFramePr>
        <p:xfrm>
          <a:off x="3801952" y="2956337"/>
          <a:ext cx="7239920" cy="1052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553080" imgH="952560" progId="">
                  <p:embed/>
                </p:oleObj>
              </mc:Choice>
              <mc:Fallback>
                <p:oleObj name="PBrush" r:id="rId2" imgW="6553080" imgH="9525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43B343F-DA1B-29C5-7D3E-0F1D222E0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1952" y="2956337"/>
                        <a:ext cx="7239920" cy="1052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81AFCFB-F52C-7239-3F57-6B61A88D6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778897"/>
              </p:ext>
            </p:extLst>
          </p:nvPr>
        </p:nvGraphicFramePr>
        <p:xfrm>
          <a:off x="235728" y="3971805"/>
          <a:ext cx="3878152" cy="273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4578480" imgH="3232080" progId="">
                  <p:embed/>
                </p:oleObj>
              </mc:Choice>
              <mc:Fallback>
                <p:oleObj name="PBrush" r:id="rId4" imgW="457848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28" y="3971805"/>
                        <a:ext cx="3878152" cy="2737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44AE7B-B0D5-C8AF-7173-CD6F2E893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83849"/>
              </p:ext>
            </p:extLst>
          </p:nvPr>
        </p:nvGraphicFramePr>
        <p:xfrm>
          <a:off x="4113880" y="5235915"/>
          <a:ext cx="4653517" cy="145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975280" imgH="1866960" progId="">
                  <p:embed/>
                </p:oleObj>
              </mc:Choice>
              <mc:Fallback>
                <p:oleObj name="PBrush" r:id="rId6" imgW="5975280" imgH="1866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3880" y="5235915"/>
                        <a:ext cx="4653517" cy="1453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63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C6A5-5BEE-EA76-26BA-2C9C5F65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Gradient Descent in High Dimensional Data</a:t>
            </a:r>
          </a:p>
        </p:txBody>
      </p:sp>
      <p:pic>
        <p:nvPicPr>
          <p:cNvPr id="5" name="Content Placeholder 4" descr="A colorful grid on a grid&#10;&#10;Description automatically generated">
            <a:extLst>
              <a:ext uri="{FF2B5EF4-FFF2-40B4-BE49-F238E27FC236}">
                <a16:creationId xmlns:a16="http://schemas.microsoft.com/office/drawing/2014/main" id="{DF72E336-A114-3481-8994-7CC2B7A7D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0" y="3473450"/>
            <a:ext cx="4429125" cy="30194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7BCC2F-C9C1-8682-C3B3-2ED24D019C4D}"/>
              </a:ext>
            </a:extLst>
          </p:cNvPr>
          <p:cNvSpPr txBox="1"/>
          <p:nvPr/>
        </p:nvSpPr>
        <p:spPr>
          <a:xfrm>
            <a:off x="985520" y="1881256"/>
            <a:ext cx="98958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</a:t>
            </a:r>
            <a:r>
              <a:rPr lang="en-US" sz="2800" dirty="0">
                <a:solidFill>
                  <a:srgbClr val="C00000"/>
                </a:solidFill>
              </a:rPr>
              <a:t>high-dimensional</a:t>
            </a:r>
            <a:r>
              <a:rPr lang="en-US" sz="2800" dirty="0"/>
              <a:t> spaces (many features), gradient descent can struggle due to the "curse of dimensionality." The optimization landscape becomes more complex, making it harder for the algorithm to find the minimum efficiently.</a:t>
            </a:r>
          </a:p>
        </p:txBody>
      </p:sp>
    </p:spTree>
    <p:extLst>
      <p:ext uri="{BB962C8B-B14F-4D97-AF65-F5344CB8AC3E}">
        <p14:creationId xmlns:p14="http://schemas.microsoft.com/office/powerpoint/2010/main" val="15730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335280" y="155469"/>
            <a:ext cx="8229600" cy="9445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Linear Regression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35280" y="1282751"/>
            <a:ext cx="11643360" cy="990600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ekton Pro" pitchFamily="34" charset="0"/>
              </a:rPr>
              <a:t>Fitting</a:t>
            </a:r>
            <a:r>
              <a:rPr lang="en-US" b="1" dirty="0">
                <a:latin typeface="Tekton Pro" pitchFamily="34" charset="0"/>
              </a:rPr>
              <a:t> the data:</a:t>
            </a:r>
            <a:r>
              <a:rPr lang="en-US" dirty="0">
                <a:latin typeface="Tekton Pro" pitchFamily="34" charset="0"/>
              </a:rPr>
              <a:t> </a:t>
            </a:r>
            <a:r>
              <a:rPr lang="en-US" sz="2400" dirty="0">
                <a:latin typeface="Tekton Pro" pitchFamily="34" charset="0"/>
              </a:rPr>
              <a:t>finding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equation</a:t>
            </a:r>
            <a:r>
              <a:rPr lang="en-US" sz="2400" dirty="0">
                <a:latin typeface="Tekton Pro" pitchFamily="34" charset="0"/>
              </a:rPr>
              <a:t> for the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straight line (linear) </a:t>
            </a:r>
            <a:r>
              <a:rPr lang="en-US" sz="2400" dirty="0">
                <a:latin typeface="Tekton Pro" pitchFamily="34" charset="0"/>
              </a:rPr>
              <a:t>that does the best job of modeling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dependent</a:t>
            </a:r>
            <a:r>
              <a:rPr lang="en-US" sz="2400" dirty="0">
                <a:latin typeface="Tekton Pro" pitchFamily="34" charset="0"/>
              </a:rPr>
              <a:t> variable as determined by </a:t>
            </a: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independent</a:t>
            </a:r>
            <a:r>
              <a:rPr lang="en-US" sz="2400" dirty="0">
                <a:latin typeface="Tekton Pro" pitchFamily="34" charset="0"/>
              </a:rPr>
              <a:t> variables. </a:t>
            </a:r>
          </a:p>
          <a:p>
            <a:pPr eaLnBrk="1" hangingPunct="1"/>
            <a:endParaRPr lang="en-US" sz="2400" dirty="0">
              <a:latin typeface="Tekton Pro" pitchFamily="34" charset="0"/>
            </a:endParaRPr>
          </a:p>
          <a:p>
            <a:pPr eaLnBrk="1" hangingPunct="1"/>
            <a:endParaRPr lang="en-US" sz="2400" dirty="0">
              <a:latin typeface="Tekton Pro" pitchFamily="34" charset="0"/>
            </a:endParaRPr>
          </a:p>
        </p:txBody>
      </p:sp>
      <p:graphicFrame>
        <p:nvGraphicFramePr>
          <p:cNvPr id="16388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753360" y="2671024"/>
          <a:ext cx="6116320" cy="382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162731" imgH="3562231" progId="Excel.Chart.8">
                  <p:embed/>
                </p:oleObj>
              </mc:Choice>
              <mc:Fallback>
                <p:oleObj name="Chart" r:id="rId2" imgW="6162731" imgH="3562231" progId="Excel.Chart.8">
                  <p:embed/>
                  <p:pic>
                    <p:nvPicPr>
                      <p:cNvPr id="163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360" y="2671024"/>
                        <a:ext cx="6116320" cy="3827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Line 8"/>
          <p:cNvSpPr>
            <a:spLocks noChangeShapeType="1"/>
          </p:cNvSpPr>
          <p:nvPr/>
        </p:nvSpPr>
        <p:spPr bwMode="auto">
          <a:xfrm flipV="1">
            <a:off x="3858260" y="3520440"/>
            <a:ext cx="3906520" cy="17526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474D8-3B21-045B-C1E7-2B086D3694EB}"/>
              </a:ext>
            </a:extLst>
          </p:cNvPr>
          <p:cNvSpPr txBox="1"/>
          <p:nvPr/>
        </p:nvSpPr>
        <p:spPr>
          <a:xfrm>
            <a:off x="7426960" y="3266440"/>
            <a:ext cx="455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ekton Pro" pitchFamily="34" charset="0"/>
              </a:rPr>
              <a:t>Average-Income = b * College-Degree-Rate + 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78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9248" y="114812"/>
            <a:ext cx="3130771" cy="35452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081" spc="50" dirty="0">
                <a:solidFill>
                  <a:srgbClr val="FFFFFF"/>
                </a:solidFill>
                <a:latin typeface="Arial"/>
                <a:cs typeface="Arial"/>
              </a:rPr>
              <a:t>Conditions for</a:t>
            </a:r>
            <a:r>
              <a:rPr sz="208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81" spc="2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08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1" y="1357884"/>
            <a:ext cx="11379200" cy="187593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chosen </a:t>
            </a:r>
            <a:r>
              <a:rPr lang="en-US" sz="2800" dirty="0">
                <a:solidFill>
                  <a:srgbClr val="FF0000"/>
                </a:solidFill>
              </a:rPr>
              <a:t>sample is representative </a:t>
            </a:r>
            <a:r>
              <a:rPr lang="en-US" sz="2800" dirty="0"/>
              <a:t>of the population.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</a:rPr>
              <a:t>Linear</a:t>
            </a:r>
            <a:r>
              <a:rPr lang="en-US" sz="2800" dirty="0">
                <a:solidFill>
                  <a:srgbClr val="FF0000"/>
                </a:solidFill>
              </a:rPr>
              <a:t> association </a:t>
            </a:r>
            <a:r>
              <a:rPr lang="en-US" sz="2800" dirty="0"/>
              <a:t>between dependent and independent variables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Independent variables are </a:t>
            </a:r>
            <a:r>
              <a:rPr lang="en-US" sz="2800" dirty="0">
                <a:solidFill>
                  <a:srgbClr val="FF0000"/>
                </a:solidFill>
              </a:rPr>
              <a:t>not highly correlated linearly</a:t>
            </a:r>
            <a:r>
              <a:rPr lang="en-US" sz="2800" dirty="0"/>
              <a:t> (multicollinearity)</a:t>
            </a:r>
          </a:p>
          <a:p>
            <a:pPr marL="614089" marR="21392" indent="-361155">
              <a:spcBef>
                <a:spcPts val="614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</a:rPr>
              <a:t>Constant variability </a:t>
            </a:r>
            <a:r>
              <a:rPr lang="en-US" sz="2800" dirty="0"/>
              <a:t>(homoscedasticity) </a:t>
            </a:r>
            <a:r>
              <a:rPr sz="2800" dirty="0"/>
              <a:t>of residuals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F2BC8-ACC1-1388-5B67-92A11CF556DD}"/>
              </a:ext>
            </a:extLst>
          </p:cNvPr>
          <p:cNvSpPr txBox="1"/>
          <p:nvPr/>
        </p:nvSpPr>
        <p:spPr>
          <a:xfrm>
            <a:off x="650241" y="292073"/>
            <a:ext cx="845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Some Assumptions of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15242-8E59-99DB-8577-DE7FE267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440623"/>
            <a:ext cx="5167313" cy="330256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9248" y="114812"/>
            <a:ext cx="3130771" cy="35452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081" spc="50" dirty="0">
                <a:solidFill>
                  <a:srgbClr val="FFFFFF"/>
                </a:solidFill>
                <a:latin typeface="Arial"/>
                <a:cs typeface="Arial"/>
              </a:rPr>
              <a:t>Conditions for</a:t>
            </a:r>
            <a:r>
              <a:rPr sz="208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81" spc="2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208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1" y="1357884"/>
            <a:ext cx="11379200" cy="136810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FF0000"/>
                </a:solidFill>
              </a:rPr>
              <a:t>Linear</a:t>
            </a:r>
            <a:r>
              <a:rPr lang="en-US" sz="2800" dirty="0">
                <a:solidFill>
                  <a:srgbClr val="FF0000"/>
                </a:solidFill>
              </a:rPr>
              <a:t> association </a:t>
            </a:r>
            <a:r>
              <a:rPr lang="en-US" sz="2800" dirty="0"/>
              <a:t>between </a:t>
            </a:r>
            <a:r>
              <a:rPr lang="en-US" sz="2800" dirty="0">
                <a:solidFill>
                  <a:srgbClr val="C00000"/>
                </a:solidFill>
              </a:rPr>
              <a:t>dependent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C00000"/>
                </a:solidFill>
              </a:rPr>
              <a:t>independent</a:t>
            </a:r>
            <a:r>
              <a:rPr lang="en-US" sz="2800" dirty="0"/>
              <a:t> variables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Linear associations can be recognized using </a:t>
            </a:r>
            <a:r>
              <a:rPr lang="en-US" sz="2800" dirty="0">
                <a:solidFill>
                  <a:srgbClr val="C00000"/>
                </a:solidFill>
              </a:rPr>
              <a:t>r</a:t>
            </a:r>
          </a:p>
          <a:p>
            <a:pPr marL="614089" marR="10067" indent="-361155">
              <a:spcBef>
                <a:spcPts val="188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Type of association can be recognized using </a:t>
            </a:r>
            <a:r>
              <a:rPr lang="en-US" sz="2800" dirty="0">
                <a:solidFill>
                  <a:srgbClr val="C00000"/>
                </a:solidFill>
              </a:rPr>
              <a:t>scatter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F2BC8-ACC1-1388-5B67-92A11CF556DD}"/>
              </a:ext>
            </a:extLst>
          </p:cNvPr>
          <p:cNvSpPr txBox="1"/>
          <p:nvPr/>
        </p:nvSpPr>
        <p:spPr>
          <a:xfrm>
            <a:off x="650241" y="292073"/>
            <a:ext cx="845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dirty="0">
                <a:latin typeface="+mj-lt"/>
                <a:ea typeface="+mj-ea"/>
                <a:cs typeface="+mj-cs"/>
              </a:rPr>
              <a:t>Linearity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14F42-A581-3EC4-CA59-B3C9AC7105C8}"/>
              </a:ext>
            </a:extLst>
          </p:cNvPr>
          <p:cNvGrpSpPr/>
          <p:nvPr/>
        </p:nvGrpSpPr>
        <p:grpSpPr>
          <a:xfrm>
            <a:off x="6877064" y="2573608"/>
            <a:ext cx="4243402" cy="3811603"/>
            <a:chOff x="6084584" y="622888"/>
            <a:chExt cx="4243402" cy="3811603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75F99B6-9E0A-738D-73A9-5EBDB1255B3E}"/>
                </a:ext>
              </a:extLst>
            </p:cNvPr>
            <p:cNvSpPr/>
            <p:nvPr/>
          </p:nvSpPr>
          <p:spPr>
            <a:xfrm>
              <a:off x="6747112" y="1184355"/>
              <a:ext cx="3580874" cy="3250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8C04FED-936D-F43A-2FF4-C6F8BE675638}"/>
                </a:ext>
              </a:extLst>
            </p:cNvPr>
            <p:cNvSpPr txBox="1"/>
            <p:nvPr/>
          </p:nvSpPr>
          <p:spPr>
            <a:xfrm>
              <a:off x="6534270" y="3742671"/>
              <a:ext cx="152478" cy="125835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</a:pPr>
              <a:r>
                <a:rPr sz="991" dirty="0">
                  <a:latin typeface="Arial"/>
                  <a:cs typeface="Arial"/>
                </a:rPr>
                <a:t>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FCCDBAE-5D9F-54D7-7FC3-BE107600C947}"/>
                </a:ext>
              </a:extLst>
            </p:cNvPr>
            <p:cNvSpPr txBox="1"/>
            <p:nvPr/>
          </p:nvSpPr>
          <p:spPr>
            <a:xfrm>
              <a:off x="6534271" y="3068124"/>
              <a:ext cx="152478" cy="276837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</a:pPr>
              <a:r>
                <a:rPr sz="991" dirty="0">
                  <a:latin typeface="Arial"/>
                  <a:cs typeface="Arial"/>
                </a:rPr>
                <a:t>500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913638FF-E6AA-3DA4-CFB6-7B36AEEF510F}"/>
                </a:ext>
              </a:extLst>
            </p:cNvPr>
            <p:cNvSpPr txBox="1"/>
            <p:nvPr/>
          </p:nvSpPr>
          <p:spPr>
            <a:xfrm>
              <a:off x="6534270" y="1232793"/>
              <a:ext cx="152478" cy="1550286"/>
            </a:xfrm>
            <a:prstGeom prst="rect">
              <a:avLst/>
            </a:prstGeom>
          </p:spPr>
          <p:txBody>
            <a:bodyPr vert="vert270" wrap="square" lIns="0" tIns="21392" rIns="0" bIns="0" rtlCol="0">
              <a:spAutoFit/>
            </a:bodyPr>
            <a:lstStyle/>
            <a:p>
              <a:pPr marL="25168">
                <a:spcBef>
                  <a:spcPts val="168"/>
                </a:spcBef>
                <a:tabLst>
                  <a:tab pos="624156" algn="l"/>
                  <a:tab pos="1223145" algn="l"/>
                </a:tabLst>
              </a:pPr>
              <a:r>
                <a:rPr sz="991" dirty="0">
                  <a:latin typeface="Arial"/>
                  <a:cs typeface="Arial"/>
                </a:rPr>
                <a:t>1000	1500	2000</a:t>
              </a:r>
              <a:endParaRPr sz="991">
                <a:latin typeface="Arial"/>
                <a:cs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4EA93-51D0-4B3D-977F-65743CF28D66}"/>
                </a:ext>
              </a:extLst>
            </p:cNvPr>
            <p:cNvSpPr txBox="1"/>
            <p:nvPr/>
          </p:nvSpPr>
          <p:spPr>
            <a:xfrm>
              <a:off x="7466735" y="622888"/>
              <a:ext cx="2567031" cy="51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74" dirty="0"/>
                <a:t>Scatter Plot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07A79F-73A3-EA29-76CC-08A0341F7773}"/>
                </a:ext>
              </a:extLst>
            </p:cNvPr>
            <p:cNvSpPr txBox="1"/>
            <p:nvPr/>
          </p:nvSpPr>
          <p:spPr>
            <a:xfrm>
              <a:off x="6084584" y="2228113"/>
              <a:ext cx="438270" cy="64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67" dirty="0"/>
                <a:t>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1BAD3F-671E-C294-2479-BC9358B3F48E}"/>
              </a:ext>
            </a:extLst>
          </p:cNvPr>
          <p:cNvSpPr txBox="1"/>
          <p:nvPr/>
        </p:nvSpPr>
        <p:spPr>
          <a:xfrm>
            <a:off x="9330029" y="6348362"/>
            <a:ext cx="43827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67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215A8-81A5-E662-38D5-D28836355E33}"/>
              </a:ext>
            </a:extLst>
          </p:cNvPr>
          <p:cNvSpPr txBox="1"/>
          <p:nvPr/>
        </p:nvSpPr>
        <p:spPr>
          <a:xfrm>
            <a:off x="6014685" y="5580726"/>
            <a:ext cx="307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Non-linear association →</a:t>
            </a: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6F38-E505-9E1D-C9E5-B13D52FD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26E6-7C7F-4678-55C8-490DBE22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multicollinearity two or more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variables are highly </a:t>
            </a:r>
            <a:r>
              <a:rPr lang="en-US" dirty="0">
                <a:solidFill>
                  <a:srgbClr val="C00000"/>
                </a:solidFill>
              </a:rPr>
              <a:t>correlated</a:t>
            </a:r>
            <a:r>
              <a:rPr lang="en-US" dirty="0"/>
              <a:t> with each other</a:t>
            </a:r>
          </a:p>
          <a:p>
            <a:r>
              <a:rPr lang="en-US" b="1" dirty="0">
                <a:solidFill>
                  <a:srgbClr val="C00000"/>
                </a:solidFill>
              </a:rPr>
              <a:t>Unstable</a:t>
            </a:r>
            <a:r>
              <a:rPr lang="en-US" b="1" dirty="0"/>
              <a:t> Coefficient Estimates</a:t>
            </a:r>
            <a:r>
              <a:rPr lang="en-US" dirty="0"/>
              <a:t>:  The estimated coefficients may become highly sensitive to changes in the model or data.  </a:t>
            </a:r>
          </a:p>
          <a:p>
            <a:r>
              <a:rPr lang="en-US" b="1" dirty="0"/>
              <a:t>Difficulty in </a:t>
            </a:r>
            <a:r>
              <a:rPr lang="en-US" b="1" dirty="0">
                <a:solidFill>
                  <a:srgbClr val="C00000"/>
                </a:solidFill>
              </a:rPr>
              <a:t>Interpretation</a:t>
            </a:r>
            <a:r>
              <a:rPr lang="en-US" dirty="0"/>
              <a:t>: When predictors are highly correlated, it becomes challenging to interpret the effect of each predictor on the dependent variable since their effects are intertwined.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43EAC3F-8695-8527-A1EF-D0EB9D036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785618"/>
              </p:ext>
            </p:extLst>
          </p:nvPr>
        </p:nvGraphicFramePr>
        <p:xfrm>
          <a:off x="5764815" y="5324475"/>
          <a:ext cx="60896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6089760" imgH="1270080" progId="">
                  <p:embed/>
                </p:oleObj>
              </mc:Choice>
              <mc:Fallback>
                <p:oleObj name="PBrush" r:id="rId2" imgW="6089760" imgH="1270080" progId="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F89BF83D-A099-9195-F611-7E5EEBB68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64815" y="5324475"/>
                        <a:ext cx="608965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B2FC12-445F-DCF8-5479-105188D598FE}"/>
              </a:ext>
            </a:extLst>
          </p:cNvPr>
          <p:cNvSpPr txBox="1"/>
          <p:nvPr/>
        </p:nvSpPr>
        <p:spPr>
          <a:xfrm>
            <a:off x="422375" y="5394146"/>
            <a:ext cx="543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Tis a high correlation between 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then it is difficult to determine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. If both are e.g. completely equal, the regression model does not know how large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b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should be, becoming unstable. </a:t>
            </a:r>
          </a:p>
        </p:txBody>
      </p:sp>
    </p:spTree>
    <p:extLst>
      <p:ext uri="{BB962C8B-B14F-4D97-AF65-F5344CB8AC3E}">
        <p14:creationId xmlns:p14="http://schemas.microsoft.com/office/powerpoint/2010/main" val="3071958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D1AE-6E83-1D25-DCC8-34AC30E2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Multicollinearity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424B-292A-9916-5F17-D26D1D74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the </a:t>
            </a:r>
            <a:r>
              <a:rPr lang="en-US" dirty="0">
                <a:solidFill>
                  <a:srgbClr val="C00000"/>
                </a:solidFill>
              </a:rPr>
              <a:t>correlation matrix </a:t>
            </a:r>
            <a:r>
              <a:rPr lang="en-US" dirty="0"/>
              <a:t>of independent variables to detect high correlations (e.g., above 0.7)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or Combine Highly Correlated Predictors:</a:t>
            </a:r>
          </a:p>
          <a:p>
            <a:pPr marL="517525" indent="-233363"/>
            <a:r>
              <a:rPr lang="en-US" dirty="0">
                <a:solidFill>
                  <a:srgbClr val="C00000"/>
                </a:solidFill>
              </a:rPr>
              <a:t>Remove</a:t>
            </a:r>
            <a:r>
              <a:rPr lang="en-US" dirty="0"/>
              <a:t> one of each pair of highly correlated variables</a:t>
            </a:r>
          </a:p>
          <a:p>
            <a:pPr marL="517525" indent="-233363"/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feature reduction </a:t>
            </a:r>
            <a:r>
              <a:rPr lang="en-US" dirty="0"/>
              <a:t>techniques like PCA to transforms the variables into a set of uncorrelated variables</a:t>
            </a:r>
          </a:p>
          <a:p>
            <a:pPr marL="0" indent="0">
              <a:buNone/>
            </a:pPr>
            <a:r>
              <a:rPr lang="en-US" dirty="0"/>
              <a:t>3. Sometimes </a:t>
            </a:r>
            <a:r>
              <a:rPr lang="en-US" dirty="0">
                <a:solidFill>
                  <a:srgbClr val="C00000"/>
                </a:solidFill>
              </a:rPr>
              <a:t>increasing</a:t>
            </a:r>
            <a:r>
              <a:rPr lang="en-US" dirty="0"/>
              <a:t> the size of </a:t>
            </a:r>
            <a:r>
              <a:rPr lang="en-US" dirty="0">
                <a:solidFill>
                  <a:srgbClr val="C00000"/>
                </a:solidFill>
              </a:rPr>
              <a:t>training data </a:t>
            </a:r>
            <a:r>
              <a:rPr lang="en-US" dirty="0"/>
              <a:t>can help to decrease the impact of multicollinearity.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B9938-8FC0-DADC-0BD3-E43EEF9B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460" y="5108027"/>
            <a:ext cx="2362494" cy="15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8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E5BD-BD76-10A4-C71F-D919F01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FD6A-B4BC-65C4-EDAB-E679A58A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52" y="15651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Variance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of the residuals is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not constant </a:t>
            </a:r>
            <a:r>
              <a:rPr lang="en-US" dirty="0"/>
              <a:t>across all levels of the independent variables because:</a:t>
            </a:r>
          </a:p>
          <a:p>
            <a:r>
              <a:rPr lang="en-US" dirty="0"/>
              <a:t>Important predictor </a:t>
            </a:r>
            <a:r>
              <a:rPr lang="en-US" dirty="0">
                <a:solidFill>
                  <a:srgbClr val="C00000"/>
                </a:solidFill>
              </a:rPr>
              <a:t>variables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are left out </a:t>
            </a:r>
            <a:r>
              <a:rPr lang="en-US" dirty="0"/>
              <a:t>of the model</a:t>
            </a:r>
          </a:p>
          <a:p>
            <a:r>
              <a:rPr lang="en-US" dirty="0"/>
              <a:t>The relationship between the independent and dependent variables may </a:t>
            </a:r>
            <a:r>
              <a:rPr lang="en-US" dirty="0">
                <a:solidFill>
                  <a:srgbClr val="C00000"/>
                </a:solidFill>
              </a:rPr>
              <a:t>not be linear</a:t>
            </a:r>
          </a:p>
          <a:p>
            <a:r>
              <a:rPr lang="en-US" dirty="0">
                <a:solidFill>
                  <a:srgbClr val="C00000"/>
                </a:solidFill>
              </a:rPr>
              <a:t>Outliers</a:t>
            </a:r>
            <a:r>
              <a:rPr lang="en-US" dirty="0"/>
              <a:t> or extreme values in can dependent variable disproportionately influence the variance of residuals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variability</a:t>
            </a:r>
            <a:r>
              <a:rPr lang="en-US" dirty="0"/>
              <a:t> of the dependent variable </a:t>
            </a:r>
            <a:r>
              <a:rPr lang="en-US" dirty="0">
                <a:solidFill>
                  <a:srgbClr val="C00000"/>
                </a:solidFill>
              </a:rPr>
              <a:t>increases</a:t>
            </a:r>
            <a:r>
              <a:rPr lang="en-US" dirty="0"/>
              <a:t> with its mean. For example, in financial data, high-value investments might have more variability in returns compared to low-value investments, leading to heteroscedastic residuals.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BB9FCB59-1586-1F62-889A-D9F639521447}"/>
              </a:ext>
            </a:extLst>
          </p:cNvPr>
          <p:cNvSpPr/>
          <p:nvPr/>
        </p:nvSpPr>
        <p:spPr>
          <a:xfrm>
            <a:off x="8139032" y="5161365"/>
            <a:ext cx="3580874" cy="1400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56DE76B0-BC29-16F0-DE4D-DEA8FF4B679C}"/>
              </a:ext>
            </a:extLst>
          </p:cNvPr>
          <p:cNvSpPr txBox="1"/>
          <p:nvPr/>
        </p:nvSpPr>
        <p:spPr>
          <a:xfrm>
            <a:off x="7926191" y="5217253"/>
            <a:ext cx="152478" cy="1328816"/>
          </a:xfrm>
          <a:prstGeom prst="rect">
            <a:avLst/>
          </a:prstGeom>
        </p:spPr>
        <p:txBody>
          <a:bodyPr vert="vert270" wrap="square" lIns="0" tIns="21392" rIns="0" bIns="0" rtlCol="0">
            <a:spAutoFit/>
          </a:bodyPr>
          <a:lstStyle/>
          <a:p>
            <a:pPr marL="25168">
              <a:spcBef>
                <a:spcPts val="168"/>
              </a:spcBef>
              <a:tabLst>
                <a:tab pos="1000412" algn="l"/>
              </a:tabLst>
            </a:pPr>
            <a:r>
              <a:rPr sz="991" dirty="0">
                <a:latin typeface="Arial"/>
                <a:cs typeface="Arial"/>
              </a:rPr>
              <a:t>−2000      </a:t>
            </a:r>
            <a:r>
              <a:rPr sz="991" spc="-40" dirty="0">
                <a:latin typeface="Arial"/>
                <a:cs typeface="Arial"/>
              </a:rPr>
              <a:t> </a:t>
            </a:r>
            <a:r>
              <a:rPr sz="991" dirty="0">
                <a:latin typeface="Arial"/>
                <a:cs typeface="Arial"/>
              </a:rPr>
              <a:t>0	2000</a:t>
            </a:r>
            <a:endParaRPr sz="99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D590F-24AA-8F1E-C05E-D54B9A68AD55}"/>
              </a:ext>
            </a:extLst>
          </p:cNvPr>
          <p:cNvSpPr txBox="1"/>
          <p:nvPr/>
        </p:nvSpPr>
        <p:spPr>
          <a:xfrm>
            <a:off x="9636650" y="6390868"/>
            <a:ext cx="43827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67" dirty="0"/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34EAE3-D070-E5A6-30FE-D2B956EC47BD}"/>
              </a:ext>
            </a:extLst>
          </p:cNvPr>
          <p:cNvCxnSpPr/>
          <p:nvPr/>
        </p:nvCxnSpPr>
        <p:spPr>
          <a:xfrm>
            <a:off x="8544933" y="5593071"/>
            <a:ext cx="0" cy="7977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614DE-B720-F7ED-6AF9-30ADD33B54E6}"/>
              </a:ext>
            </a:extLst>
          </p:cNvPr>
          <p:cNvCxnSpPr/>
          <p:nvPr/>
        </p:nvCxnSpPr>
        <p:spPr>
          <a:xfrm>
            <a:off x="9083256" y="5442069"/>
            <a:ext cx="0" cy="7977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8D4191-B75A-2A15-2FB4-F74E1E2D98DA}"/>
              </a:ext>
            </a:extLst>
          </p:cNvPr>
          <p:cNvCxnSpPr/>
          <p:nvPr/>
        </p:nvCxnSpPr>
        <p:spPr>
          <a:xfrm>
            <a:off x="9752948" y="5593071"/>
            <a:ext cx="0" cy="6467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50A92B-B295-4E75-C38E-218F8A143439}"/>
              </a:ext>
            </a:extLst>
          </p:cNvPr>
          <p:cNvCxnSpPr/>
          <p:nvPr/>
        </p:nvCxnSpPr>
        <p:spPr>
          <a:xfrm>
            <a:off x="10356955" y="5785395"/>
            <a:ext cx="0" cy="3447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E1C27D-A867-5BC6-0BDB-55A2DC62DBA7}"/>
              </a:ext>
            </a:extLst>
          </p:cNvPr>
          <p:cNvCxnSpPr/>
          <p:nvPr/>
        </p:nvCxnSpPr>
        <p:spPr>
          <a:xfrm>
            <a:off x="10960962" y="5744073"/>
            <a:ext cx="0" cy="3447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DCC6F-87B7-F955-0174-7F8B2C0A6DD8}"/>
              </a:ext>
            </a:extLst>
          </p:cNvPr>
          <p:cNvCxnSpPr/>
          <p:nvPr/>
        </p:nvCxnSpPr>
        <p:spPr>
          <a:xfrm>
            <a:off x="11400633" y="5702752"/>
            <a:ext cx="0" cy="3861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D6FC47-EA84-67B4-F1EC-E87D8B66CD7A}"/>
              </a:ext>
            </a:extLst>
          </p:cNvPr>
          <p:cNvSpPr txBox="1"/>
          <p:nvPr/>
        </p:nvSpPr>
        <p:spPr>
          <a:xfrm>
            <a:off x="1294019" y="6176963"/>
            <a:ext cx="5360787" cy="42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0" dirty="0">
                <a:solidFill>
                  <a:schemeClr val="accent1">
                    <a:lumMod val="50000"/>
                  </a:schemeClr>
                </a:solidFill>
              </a:rPr>
              <a:t>Residuals range </a:t>
            </a:r>
            <a:r>
              <a:rPr lang="en-US" sz="2180" i="1" dirty="0">
                <a:solidFill>
                  <a:schemeClr val="accent1">
                    <a:lumMod val="50000"/>
                  </a:schemeClr>
                </a:solidFill>
              </a:rPr>
              <a:t>changes</a:t>
            </a:r>
            <a:r>
              <a:rPr lang="en-US" sz="2180" dirty="0">
                <a:solidFill>
                  <a:schemeClr val="accent1">
                    <a:lumMod val="50000"/>
                  </a:schemeClr>
                </a:solidFill>
              </a:rPr>
              <a:t> as x gets large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09DCBF-FA28-40B4-33BD-998EE7A6156E}"/>
              </a:ext>
            </a:extLst>
          </p:cNvPr>
          <p:cNvCxnSpPr>
            <a:cxnSpLocks/>
          </p:cNvCxnSpPr>
          <p:nvPr/>
        </p:nvCxnSpPr>
        <p:spPr>
          <a:xfrm flipV="1">
            <a:off x="5882640" y="6239868"/>
            <a:ext cx="2596610" cy="15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342BBE-B253-283F-8766-AE70E3D063B1}"/>
              </a:ext>
            </a:extLst>
          </p:cNvPr>
          <p:cNvSpPr txBox="1"/>
          <p:nvPr/>
        </p:nvSpPr>
        <p:spPr>
          <a:xfrm rot="16200000">
            <a:off x="6631241" y="5471919"/>
            <a:ext cx="184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Residuals</a:t>
            </a:r>
            <a:endParaRPr lang="en-US" sz="2774" dirty="0"/>
          </a:p>
        </p:txBody>
      </p:sp>
    </p:spTree>
    <p:extLst>
      <p:ext uri="{BB962C8B-B14F-4D97-AF65-F5344CB8AC3E}">
        <p14:creationId xmlns:p14="http://schemas.microsoft.com/office/powerpoint/2010/main" val="245387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3455-5184-5918-0181-E89AF055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Heteroscedasticity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2657-760F-94C6-02C0-AFA9CDDF6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data preprocessing </a:t>
            </a:r>
            <a:r>
              <a:rPr lang="en-US" dirty="0"/>
              <a:t>to remove outliers and noises</a:t>
            </a:r>
          </a:p>
          <a:p>
            <a:r>
              <a:rPr lang="en-US" dirty="0"/>
              <a:t>Adding omitted variables or </a:t>
            </a:r>
            <a:r>
              <a:rPr lang="en-US" dirty="0">
                <a:solidFill>
                  <a:srgbClr val="C00000"/>
                </a:solidFill>
              </a:rPr>
              <a:t>modify variables  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non-linear</a:t>
            </a:r>
            <a:r>
              <a:rPr lang="en-US" dirty="0"/>
              <a:t> model if the relationships between dependent and independent variables is not linear</a:t>
            </a:r>
          </a:p>
          <a:p>
            <a:r>
              <a:rPr lang="en-US" dirty="0"/>
              <a:t>Apply </a:t>
            </a:r>
            <a:r>
              <a:rPr lang="en-US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 that stabilize variance of dependent variables</a:t>
            </a:r>
          </a:p>
          <a:p>
            <a:pPr marL="0" indent="0">
              <a:buNone/>
            </a:pPr>
            <a:r>
              <a:rPr lang="en-US" dirty="0"/>
              <a:t>   E.g., log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91A9E-AA11-51EB-6E33-B118BF53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67" y="4674761"/>
            <a:ext cx="4245893" cy="20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18D01-F9CD-F412-0380-7FA703BF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41" y="4674761"/>
            <a:ext cx="4310399" cy="19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F343-D188-A471-1248-80C181C8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34D1-E3D9-21E7-6716-46C06338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60" y="1825625"/>
            <a:ext cx="6441440" cy="4351338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dirty="0">
                <a:solidFill>
                  <a:srgbClr val="C00000"/>
                </a:solidFill>
              </a:rPr>
              <a:t>Sigmoid</a:t>
            </a:r>
            <a:r>
              <a:rPr lang="en-US" dirty="0"/>
              <a:t> function</a:t>
            </a:r>
          </a:p>
          <a:p>
            <a:r>
              <a:rPr lang="en-US" dirty="0"/>
              <a:t>Produces a number between 0 and 1</a:t>
            </a:r>
          </a:p>
          <a:p>
            <a:r>
              <a:rPr lang="en-US" dirty="0"/>
              <a:t>Can be used for </a:t>
            </a:r>
            <a:r>
              <a:rPr lang="en-US" dirty="0">
                <a:solidFill>
                  <a:srgbClr val="C00000"/>
                </a:solidFill>
              </a:rPr>
              <a:t>binary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classification</a:t>
            </a:r>
            <a:r>
              <a:rPr lang="en-US" dirty="0"/>
              <a:t> as it produces a value </a:t>
            </a:r>
            <a:r>
              <a:rPr lang="en-US" dirty="0">
                <a:solidFill>
                  <a:srgbClr val="C00000"/>
                </a:solidFill>
              </a:rPr>
              <a:t>between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0 and 1</a:t>
            </a:r>
          </a:p>
          <a:p>
            <a:r>
              <a:rPr lang="en-US" dirty="0"/>
              <a:t>Predicts the probability P(Y=1∣x) and classifies the input based on a </a:t>
            </a:r>
            <a:r>
              <a:rPr lang="en-US" dirty="0">
                <a:solidFill>
                  <a:srgbClr val="C00000"/>
                </a:solidFill>
              </a:rPr>
              <a:t>threshold.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748AD3C3-C653-DAEA-A5A3-30F5779A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49" y="3427747"/>
            <a:ext cx="4741314" cy="328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C434A-F2AD-9C69-C23F-2B64DD1702DA}"/>
              </a:ext>
            </a:extLst>
          </p:cNvPr>
          <p:cNvSpPr txBox="1"/>
          <p:nvPr/>
        </p:nvSpPr>
        <p:spPr>
          <a:xfrm>
            <a:off x="993155" y="51444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Single-Variate Logistic Regression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3A3F1A-0BE1-F59B-E251-483AA827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15" y="2506195"/>
            <a:ext cx="3438525" cy="69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50286B-1222-D159-A86A-B03A1BA9DE07}"/>
              </a:ext>
            </a:extLst>
          </p:cNvPr>
          <p:cNvSpPr txBox="1"/>
          <p:nvPr/>
        </p:nvSpPr>
        <p:spPr>
          <a:xfrm>
            <a:off x="1046480" y="571035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y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 = </a:t>
            </a:r>
            <a:r>
              <a:rPr lang="es-ES" sz="2800" b="0" i="1" dirty="0" err="1">
                <a:solidFill>
                  <a:srgbClr val="333333"/>
                </a:solidFill>
                <a:effectLst/>
                <a:latin typeface="AmazonEmber"/>
              </a:rPr>
              <a:t>Sigmoid</a:t>
            </a:r>
            <a:r>
              <a:rPr lang="es-ES" sz="2800" b="0" i="1" dirty="0">
                <a:solidFill>
                  <a:srgbClr val="333333"/>
                </a:solidFill>
                <a:effectLst/>
                <a:latin typeface="AmazonEmber"/>
              </a:rPr>
              <a:t> 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(</a:t>
            </a:r>
            <a:r>
              <a:rPr lang="es-ES" sz="2800" b="0" i="0" dirty="0" err="1">
                <a:solidFill>
                  <a:srgbClr val="333333"/>
                </a:solidFill>
                <a:effectLst/>
                <a:latin typeface="AmazonEmber"/>
              </a:rPr>
              <a:t>bX</a:t>
            </a:r>
            <a:r>
              <a:rPr lang="es-ES" sz="2800" b="0" i="0" dirty="0">
                <a:solidFill>
                  <a:srgbClr val="333333"/>
                </a:solidFill>
                <a:effectLst/>
                <a:latin typeface="AmazonEmber"/>
              </a:rPr>
              <a:t> + a) =  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327C54-ED60-B344-3F55-8D9D3B5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738" y="5487329"/>
            <a:ext cx="1815473" cy="10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8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4BBB-B915-5700-16EC-E9DD7654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C1DB-0052-1ADB-934B-0F796F93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 </a:t>
            </a:r>
            <a:r>
              <a:rPr lang="en-US" dirty="0">
                <a:solidFill>
                  <a:srgbClr val="C00000"/>
                </a:solidFill>
              </a:rPr>
              <a:t>spam</a:t>
            </a:r>
            <a:r>
              <a:rPr lang="en-US" dirty="0"/>
              <a:t> (label) emails using the following features:</a:t>
            </a:r>
          </a:p>
          <a:p>
            <a:pPr marL="0" indent="0">
              <a:buNone/>
            </a:pPr>
            <a:r>
              <a:rPr lang="en-US" dirty="0"/>
              <a:t>Feature 1: Number of times the word "</a:t>
            </a:r>
            <a:r>
              <a:rPr lang="en-US" dirty="0">
                <a:solidFill>
                  <a:srgbClr val="C00000"/>
                </a:solidFill>
              </a:rPr>
              <a:t>free</a:t>
            </a:r>
            <a:r>
              <a:rPr lang="en-US" dirty="0"/>
              <a:t>" appears in the email</a:t>
            </a:r>
          </a:p>
          <a:p>
            <a:pPr marL="0" indent="0">
              <a:buNone/>
            </a:pPr>
            <a:r>
              <a:rPr lang="en-US" dirty="0"/>
              <a:t>Feature 2: Number of times the word "</a:t>
            </a:r>
            <a:r>
              <a:rPr lang="en-US" dirty="0">
                <a:solidFill>
                  <a:srgbClr val="C00000"/>
                </a:solidFill>
              </a:rPr>
              <a:t>win</a:t>
            </a:r>
            <a:r>
              <a:rPr lang="en-US" dirty="0"/>
              <a:t>" appears in the email</a:t>
            </a:r>
          </a:p>
          <a:p>
            <a:pPr marL="0" indent="0">
              <a:buNone/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Suppose after training, the model gives us the following equation: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Spam = </a:t>
            </a:r>
            <a:r>
              <a:rPr lang="en-US" sz="2800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Free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Count+0.8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28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C7622B-2881-B044-2618-95F8F0896DD4}"/>
              </a:ext>
            </a:extLst>
          </p:cNvPr>
          <p:cNvGraphicFramePr>
            <a:graphicFrameLocks/>
          </p:cNvGraphicFramePr>
          <p:nvPr/>
        </p:nvGraphicFramePr>
        <p:xfrm>
          <a:off x="3767363" y="4394298"/>
          <a:ext cx="4401277" cy="2219544"/>
        </p:xfrm>
        <a:graphic>
          <a:graphicData uri="http://schemas.openxmlformats.org/drawingml/2006/table">
            <a:tbl>
              <a:tblPr firstRow="1" firstCol="1" bandRow="1"/>
              <a:tblGrid>
                <a:gridCol w="1430069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46839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24369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Free Count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Win Count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Spam (Label)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66526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327165"/>
                  </a:ext>
                </a:extLst>
              </a:tr>
              <a:tr h="336920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40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816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0903-AC93-5FB8-1414-E1913E4A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AA18-86E7-4076-3536-6899B7909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Probability(Spam </a:t>
            </a:r>
            <a:r>
              <a:rPr lang="en-US" sz="2000" dirty="0">
                <a:effectLst/>
                <a:latin typeface="Cambria Math" panose="02040503050406030204" pitchFamily="18" charset="0"/>
                <a:ea typeface="Aptos" panose="020B0004020202020204" pitchFamily="34" charset="0"/>
                <a:cs typeface="Cambria Math" panose="02040503050406030204" pitchFamily="18" charset="0"/>
              </a:rPr>
              <a:t>∣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Free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Count, Win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Count)=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(0.5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Free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Count+0.8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×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−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1.0)</a:t>
            </a: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/>
              <a:t>To classify new emails, we can use the trained model: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Probability(Spam∣2,1)=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(0.5×2+0.8×1−1.0)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(1.6)</a:t>
            </a:r>
            <a:r>
              <a:rPr lang="en-US" sz="2000" dirty="0"/>
              <a:t> ​≈</a:t>
            </a:r>
            <a:r>
              <a:rPr lang="en-US" sz="2000" dirty="0">
                <a:solidFill>
                  <a:srgbClr val="C00000"/>
                </a:solidFill>
              </a:rPr>
              <a:t>0.832</a:t>
            </a:r>
          </a:p>
          <a:p>
            <a:pPr marL="0" indent="0">
              <a:buNone/>
            </a:pPr>
            <a:r>
              <a:rPr lang="en-US" sz="2000" dirty="0"/>
              <a:t>Since 0.832 is greater than 0.5, the model classifies the email as </a:t>
            </a:r>
            <a:r>
              <a:rPr lang="en-US" sz="2000" dirty="0">
                <a:solidFill>
                  <a:srgbClr val="C00000"/>
                </a:solidFill>
              </a:rPr>
              <a:t>spam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Probability(Spam∣1,0)=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Sigmoid</a:t>
            </a:r>
            <a:r>
              <a:rPr lang="en-US" sz="2000" dirty="0"/>
              <a:t>(0.5×1+0.8×0−1.0) = 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Sigmoid </a:t>
            </a:r>
            <a:r>
              <a:rPr lang="el-GR" sz="2000" dirty="0"/>
              <a:t>(</a:t>
            </a:r>
            <a:r>
              <a:rPr lang="en-US" sz="2000" dirty="0"/>
              <a:t>-0.5</a:t>
            </a:r>
            <a:r>
              <a:rPr lang="el-GR" sz="2000" dirty="0"/>
              <a:t>)</a:t>
            </a:r>
            <a:r>
              <a:rPr lang="en-US" sz="2000" dirty="0"/>
              <a:t> ​≈</a:t>
            </a:r>
            <a:r>
              <a:rPr lang="en-US" sz="2000" dirty="0">
                <a:solidFill>
                  <a:srgbClr val="C00000"/>
                </a:solidFill>
              </a:rPr>
              <a:t>0.377</a:t>
            </a:r>
          </a:p>
          <a:p>
            <a:pPr marL="0" indent="0">
              <a:buNone/>
            </a:pPr>
            <a:r>
              <a:rPr lang="en-US" sz="2000" dirty="0"/>
              <a:t>Since 0.377 is less than 0.5, the model classifies the email as </a:t>
            </a:r>
            <a:r>
              <a:rPr lang="en-US" sz="2000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spam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CB881A-5C58-33C9-3345-F2BB0B48A0F5}"/>
              </a:ext>
            </a:extLst>
          </p:cNvPr>
          <p:cNvGraphicFramePr>
            <a:graphicFrameLocks/>
          </p:cNvGraphicFramePr>
          <p:nvPr/>
        </p:nvGraphicFramePr>
        <p:xfrm>
          <a:off x="7406640" y="2559587"/>
          <a:ext cx="4338320" cy="1109772"/>
        </p:xfrm>
        <a:graphic>
          <a:graphicData uri="http://schemas.openxmlformats.org/drawingml/2006/table">
            <a:tbl>
              <a:tblPr firstRow="1" firstCol="1" bandRow="1"/>
              <a:tblGrid>
                <a:gridCol w="1409613">
                  <a:extLst>
                    <a:ext uri="{9D8B030D-6E8A-4147-A177-3AD203B41FA5}">
                      <a16:colId xmlns:a16="http://schemas.microsoft.com/office/drawing/2014/main" val="3297362997"/>
                    </a:ext>
                  </a:extLst>
                </a:gridCol>
                <a:gridCol w="1327573">
                  <a:extLst>
                    <a:ext uri="{9D8B030D-6E8A-4147-A177-3AD203B41FA5}">
                      <a16:colId xmlns:a16="http://schemas.microsoft.com/office/drawing/2014/main" val="1450395239"/>
                    </a:ext>
                  </a:extLst>
                </a:gridCol>
                <a:gridCol w="1601134">
                  <a:extLst>
                    <a:ext uri="{9D8B030D-6E8A-4147-A177-3AD203B41FA5}">
                      <a16:colId xmlns:a16="http://schemas.microsoft.com/office/drawing/2014/main" val="652030217"/>
                    </a:ext>
                  </a:extLst>
                </a:gridCol>
              </a:tblGrid>
              <a:tr h="2951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Free Count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Win Count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Spam (Label)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41127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03597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894" marR="21894" marT="21894" marB="2189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1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52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5168">
              <a:spcBef>
                <a:spcPts val="268"/>
              </a:spcBef>
            </a:pPr>
            <a:r>
              <a:rPr lang="en-US" sz="4000" dirty="0"/>
              <a:t>Data Pre-processing for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185"/>
            <a:ext cx="734050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Categorical variables </a:t>
            </a:r>
            <a:r>
              <a:rPr lang="en-US" sz="2400" dirty="0"/>
              <a:t>need to be recoded into a series of variables which can then be entered into the regression model (e.g., one-hot encoding).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Missing Values </a:t>
            </a:r>
            <a:r>
              <a:rPr lang="en-US" sz="2400" dirty="0"/>
              <a:t>are required to be imputed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Normalizing data </a:t>
            </a:r>
            <a:r>
              <a:rPr lang="en-US" sz="2400" dirty="0"/>
              <a:t>is recommended since features with larger ranges may dominate the gradient descent process, causing features with smaller ranges to contribute less to the model if they are not scaled appropriately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Filter out outliers </a:t>
            </a:r>
            <a:r>
              <a:rPr lang="en-US" sz="2400" dirty="0"/>
              <a:t>is recommended for regression which is prone to outliers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16AB36E-4726-B96A-C3F4-906596D77C27}"/>
              </a:ext>
            </a:extLst>
          </p:cNvPr>
          <p:cNvSpPr/>
          <p:nvPr/>
        </p:nvSpPr>
        <p:spPr>
          <a:xfrm>
            <a:off x="8178707" y="3925844"/>
            <a:ext cx="3473042" cy="2567031"/>
          </a:xfrm>
          <a:prstGeom prst="rect">
            <a:avLst/>
          </a:prstGeom>
          <a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28312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Relationship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760" y="1768475"/>
            <a:ext cx="11064240" cy="3817938"/>
          </a:xfrm>
        </p:spPr>
        <p:txBody>
          <a:bodyPr/>
          <a:lstStyle/>
          <a:p>
            <a:pPr marL="320675" indent="-320675" defTabSz="852488">
              <a:spcBef>
                <a:spcPct val="45000"/>
              </a:spcBef>
            </a:pPr>
            <a:r>
              <a:rPr lang="en-US" dirty="0">
                <a:latin typeface="Tekton Pro" pitchFamily="34" charset="0"/>
              </a:rPr>
              <a:t>In Linear Regression, relationship between  x  and  y  is described by a </a:t>
            </a:r>
            <a:r>
              <a:rPr lang="en-US" dirty="0">
                <a:solidFill>
                  <a:srgbClr val="C00000"/>
                </a:solidFill>
                <a:latin typeface="Tekton Pro" pitchFamily="34" charset="0"/>
              </a:rPr>
              <a:t>straight line </a:t>
            </a:r>
            <a:r>
              <a:rPr lang="en-US" dirty="0">
                <a:latin typeface="Tekton Pro" pitchFamily="34" charset="0"/>
              </a:rPr>
              <a:t>(y = bx + a).</a:t>
            </a:r>
          </a:p>
          <a:p>
            <a:pPr marL="320675" indent="-320675" defTabSz="852488">
              <a:spcBef>
                <a:spcPct val="45000"/>
              </a:spcBef>
            </a:pPr>
            <a:r>
              <a:rPr lang="en-US" dirty="0">
                <a:latin typeface="Tekton Pro" pitchFamily="34" charset="0"/>
              </a:rPr>
              <a:t>Only linear relationships can be modeled using </a:t>
            </a:r>
            <a:r>
              <a:rPr lang="en-US" sz="2800" dirty="0"/>
              <a:t>Linear Regression Model</a:t>
            </a:r>
          </a:p>
          <a:p>
            <a:pPr marL="320675" indent="-320675" defTabSz="852488">
              <a:spcBef>
                <a:spcPct val="45000"/>
              </a:spcBef>
            </a:pPr>
            <a:r>
              <a:rPr lang="en-US" sz="2800" dirty="0"/>
              <a:t>Needs a </a:t>
            </a:r>
            <a:r>
              <a:rPr lang="en-US" sz="2800" dirty="0">
                <a:solidFill>
                  <a:srgbClr val="FF0000"/>
                </a:solidFill>
              </a:rPr>
              <a:t>measure </a:t>
            </a:r>
            <a:r>
              <a:rPr lang="en-US" sz="2800" dirty="0"/>
              <a:t>of the </a:t>
            </a:r>
            <a:r>
              <a:rPr lang="en-US" sz="2800" dirty="0">
                <a:solidFill>
                  <a:srgbClr val="FF0000"/>
                </a:solidFill>
              </a:rPr>
              <a:t>linear relationship</a:t>
            </a:r>
          </a:p>
          <a:p>
            <a:pPr marL="320675" indent="-320675" defTabSz="852488">
              <a:spcBef>
                <a:spcPct val="45000"/>
              </a:spcBef>
            </a:pPr>
            <a:endParaRPr lang="en-US" dirty="0">
              <a:latin typeface="Tekton Pro" pitchFamily="34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484A123-C060-3EE6-1B08-F5DCF98E7E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656" y="4536440"/>
            <a:ext cx="4191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DFF5405-F123-8473-13F1-59E90EF7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715" y="4188777"/>
            <a:ext cx="3895725" cy="3937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dirty="0">
                <a:latin typeface="Tekton Pro" pitchFamily="34" charset="0"/>
              </a:rPr>
              <a:t>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E8D1-D7C0-99E1-48DD-45F68A75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1" y="3932370"/>
            <a:ext cx="4602480" cy="27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9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3BDC-74E3-37BD-9D16-1F61483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3AE6-CD2D-174E-715C-C8ED3BC24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1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Very common in </a:t>
            </a:r>
            <a:r>
              <a:rPr lang="en-US" dirty="0">
                <a:solidFill>
                  <a:srgbClr val="C00000"/>
                </a:solidFill>
              </a:rPr>
              <a:t>financial predictions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Sales forecasting</a:t>
            </a:r>
          </a:p>
          <a:p>
            <a:pPr marL="0" indent="0">
              <a:buNone/>
            </a:pPr>
            <a:r>
              <a:rPr lang="en-US" dirty="0"/>
              <a:t>Real estate prices  </a:t>
            </a:r>
          </a:p>
          <a:p>
            <a:pPr marL="0" indent="0">
              <a:buNone/>
            </a:pPr>
            <a:r>
              <a:rPr lang="en-US" dirty="0"/>
              <a:t>Economic Indicators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with blue dots and yellow lines&#10;&#10;Description automatically generated">
            <a:extLst>
              <a:ext uri="{FF2B5EF4-FFF2-40B4-BE49-F238E27FC236}">
                <a16:creationId xmlns:a16="http://schemas.microsoft.com/office/drawing/2014/main" id="{7F3762BB-D9E0-7042-D3F1-9E75E6D3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70" y="3429000"/>
            <a:ext cx="7819189" cy="26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6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4F26-1DFA-41E6-7ECE-4CFB7C15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FE22-50DE-7A78-8682-0B2DE86E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Synthetic</a:t>
            </a:r>
            <a:r>
              <a:rPr lang="en-US" dirty="0"/>
              <a:t> data / </a:t>
            </a:r>
            <a:r>
              <a:rPr lang="en-US" dirty="0">
                <a:solidFill>
                  <a:srgbClr val="C00000"/>
                </a:solidFill>
              </a:rPr>
              <a:t>Imputation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9B17-022E-3F0D-AC50-2315361F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82" y="2717856"/>
            <a:ext cx="4117215" cy="3775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EE365-471E-9DE4-E6C9-19745AE9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44" y="1825625"/>
            <a:ext cx="5511490" cy="42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0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9052E-A6E2-8671-D3B7-02812571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49" y="2847473"/>
            <a:ext cx="2265045" cy="2531521"/>
          </a:xfrm>
          <a:prstGeom prst="rect">
            <a:avLst/>
          </a:prstGeom>
        </p:spPr>
      </p:pic>
      <p:sp>
        <p:nvSpPr>
          <p:cNvPr id="8194" name="Rectangle 2">
            <a:extLst>
              <a:ext uri="{FF2B5EF4-FFF2-40B4-BE49-F238E27FC236}">
                <a16:creationId xmlns:a16="http://schemas.microsoft.com/office/drawing/2014/main" id="{1EFBECBC-7674-4902-84D5-B9A905A4B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560" y="58207"/>
            <a:ext cx="9144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K Nearest Neighbor (KNN)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9CE131-731E-4C4B-ADEC-92B8E04D8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4560" y="1004888"/>
            <a:ext cx="10749280" cy="2057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KNN is a </a:t>
            </a:r>
            <a:r>
              <a:rPr lang="en-US" altLang="en-US" dirty="0">
                <a:solidFill>
                  <a:srgbClr val="FF0000"/>
                </a:solidFill>
              </a:rPr>
              <a:t>supervised learning </a:t>
            </a:r>
            <a:r>
              <a:rPr lang="en-US" altLang="en-US" dirty="0"/>
              <a:t>technique (Classifier).</a:t>
            </a:r>
          </a:p>
          <a:p>
            <a:pPr marL="0" indent="0" eaLnBrk="1" hangingPunct="1">
              <a:buNone/>
            </a:pPr>
            <a:r>
              <a:rPr lang="en-US" altLang="en-US" dirty="0"/>
              <a:t>Classify a </a:t>
            </a:r>
            <a:r>
              <a:rPr lang="en-US" altLang="en-US" sz="2800" dirty="0"/>
              <a:t>new data point like </a:t>
            </a:r>
            <a:r>
              <a:rPr lang="en-US" altLang="en-US" sz="2800" dirty="0">
                <a:solidFill>
                  <a:srgbClr val="FF0000"/>
                </a:solidFill>
              </a:rPr>
              <a:t>similar</a:t>
            </a:r>
            <a:r>
              <a:rPr lang="en-US" altLang="en-US" sz="2800" dirty="0"/>
              <a:t> existing training example(s).</a:t>
            </a:r>
          </a:p>
          <a:p>
            <a:pPr marL="0" indent="0">
              <a:buNone/>
            </a:pPr>
            <a:r>
              <a:rPr lang="en-US" altLang="en-US" sz="2800" dirty="0"/>
              <a:t>Similar means similar feature values (</a:t>
            </a:r>
            <a:r>
              <a:rPr lang="en-US" altLang="en-US" sz="2800" dirty="0">
                <a:solidFill>
                  <a:srgbClr val="FF0000"/>
                </a:solidFill>
              </a:rPr>
              <a:t>nearest </a:t>
            </a:r>
            <a:r>
              <a:rPr lang="en-US" altLang="en-US" sz="2800" dirty="0"/>
              <a:t>feature values)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1315852" name="Text Box 12">
            <a:extLst>
              <a:ext uri="{FF2B5EF4-FFF2-40B4-BE49-F238E27FC236}">
                <a16:creationId xmlns:a16="http://schemas.microsoft.com/office/drawing/2014/main" id="{07BB175F-7CDA-4F34-A554-BC6D7CEA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987" y="4065459"/>
            <a:ext cx="45656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 i="1" dirty="0">
                <a:latin typeface="Palatino" charset="0"/>
                <a:sym typeface="Wingdings" panose="05000000000000000000" pitchFamily="2" charset="2"/>
              </a:rPr>
              <a:t> Plus(</a:t>
            </a:r>
            <a:r>
              <a:rPr lang="en-US" altLang="en-US" sz="2800" b="1" dirty="0">
                <a:solidFill>
                  <a:srgbClr val="C00000"/>
                </a:solidFill>
                <a:latin typeface="Palatino" charset="0"/>
              </a:rPr>
              <a:t>+</a:t>
            </a:r>
            <a:r>
              <a:rPr lang="en-US" altLang="en-US" sz="2800" dirty="0">
                <a:latin typeface="Palatino" charset="0"/>
              </a:rPr>
              <a:t>)</a:t>
            </a:r>
            <a:r>
              <a:rPr lang="en-US" altLang="en-US" sz="2800" i="1" dirty="0">
                <a:latin typeface="Palatino" charset="0"/>
              </a:rPr>
              <a:t> or Minus(</a:t>
            </a:r>
            <a:r>
              <a:rPr lang="en-US" altLang="en-US" sz="2800" b="1" dirty="0">
                <a:solidFill>
                  <a:schemeClr val="accent1"/>
                </a:solidFill>
                <a:latin typeface="Palatino" charset="0"/>
              </a:rPr>
              <a:t>-</a:t>
            </a:r>
            <a:r>
              <a:rPr lang="en-US" altLang="en-US" sz="2800" dirty="0">
                <a:latin typeface="Palatino" charset="0"/>
              </a:rPr>
              <a:t>)</a:t>
            </a:r>
            <a:r>
              <a:rPr lang="en-US" altLang="en-US" sz="2800" i="1" dirty="0">
                <a:solidFill>
                  <a:schemeClr val="accent1"/>
                </a:solidFill>
                <a:latin typeface="Palatino" charset="0"/>
              </a:rPr>
              <a:t> </a:t>
            </a:r>
            <a:r>
              <a:rPr lang="en-US" altLang="en-US" sz="2800" i="1" dirty="0">
                <a:latin typeface="Palatino" charset="0"/>
              </a:rPr>
              <a:t>Class?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51B9FC9D-EC73-42E1-9635-D85A3C0FDCB9}"/>
              </a:ext>
            </a:extLst>
          </p:cNvPr>
          <p:cNvSpPr txBox="1">
            <a:spLocks/>
          </p:cNvSpPr>
          <p:nvPr/>
        </p:nvSpPr>
        <p:spPr bwMode="auto">
          <a:xfrm>
            <a:off x="8763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0" latinLnBrk="0" hangingPunct="0">
              <a:defRPr sz="10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0202EFB-9B50-4085-8064-1CD2E769E676}" type="slidenum">
              <a:rPr lang="en-US" altLang="en-US" sz="1200">
                <a:solidFill>
                  <a:srgbClr val="000000"/>
                </a:solidFill>
              </a:rPr>
              <a:pPr algn="r">
                <a:defRPr/>
              </a:pPr>
              <a:t>52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3EE1F-552F-EF72-4027-09AF87F3EFA7}"/>
              </a:ext>
            </a:extLst>
          </p:cNvPr>
          <p:cNvSpPr txBox="1"/>
          <p:nvPr/>
        </p:nvSpPr>
        <p:spPr>
          <a:xfrm>
            <a:off x="698843" y="5995976"/>
            <a:ext cx="9667875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Idea: </a:t>
            </a:r>
            <a:r>
              <a:rPr lang="en-US" altLang="en-US" sz="2800" dirty="0">
                <a:solidFill>
                  <a:srgbClr val="C00000"/>
                </a:solidFill>
              </a:rPr>
              <a:t>Similar features </a:t>
            </a:r>
            <a:r>
              <a:rPr lang="en-US" altLang="en-US" sz="2800" dirty="0"/>
              <a:t>indicates </a:t>
            </a:r>
            <a:r>
              <a:rPr lang="en-US" altLang="en-US" sz="2800" dirty="0">
                <a:solidFill>
                  <a:srgbClr val="C00000"/>
                </a:solidFill>
              </a:rPr>
              <a:t>similar class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endParaRPr lang="en-US" alt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8983C-86AC-74FD-55C3-AC98E35D8DE8}"/>
              </a:ext>
            </a:extLst>
          </p:cNvPr>
          <p:cNvCxnSpPr>
            <a:cxnSpLocks/>
          </p:cNvCxnSpPr>
          <p:nvPr/>
        </p:nvCxnSpPr>
        <p:spPr>
          <a:xfrm flipH="1" flipV="1">
            <a:off x="4329632" y="2651760"/>
            <a:ext cx="2338" cy="2903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F86E2F-7147-2DFD-F3FB-51C8186FB164}"/>
              </a:ext>
            </a:extLst>
          </p:cNvPr>
          <p:cNvCxnSpPr>
            <a:cxnSpLocks/>
          </p:cNvCxnSpPr>
          <p:nvPr/>
        </p:nvCxnSpPr>
        <p:spPr>
          <a:xfrm>
            <a:off x="4331970" y="5554980"/>
            <a:ext cx="3175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B7D2662-393A-655B-029E-C7AE8C094EFE}"/>
              </a:ext>
            </a:extLst>
          </p:cNvPr>
          <p:cNvSpPr/>
          <p:nvPr/>
        </p:nvSpPr>
        <p:spPr>
          <a:xfrm>
            <a:off x="5658802" y="4109085"/>
            <a:ext cx="313285" cy="4001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50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Nearest Neighbors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27320" y="4943475"/>
            <a:ext cx="11353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K-nearest neighbors of a record x are data points that have the </a:t>
            </a:r>
            <a:r>
              <a:rPr lang="en-US" sz="2400" dirty="0">
                <a:solidFill>
                  <a:srgbClr val="C00000"/>
                </a:solidFill>
              </a:rPr>
              <a:t>k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smallest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400" dirty="0"/>
              <a:t> to x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Class of x is assigned based on </a:t>
            </a:r>
            <a:r>
              <a:rPr lang="en-US" sz="2400" dirty="0">
                <a:solidFill>
                  <a:srgbClr val="C00000"/>
                </a:solidFill>
              </a:rPr>
              <a:t>majority</a:t>
            </a:r>
            <a:r>
              <a:rPr lang="en-US" sz="2400" dirty="0"/>
              <a:t> of k K-nearest neighbors 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Distance is the </a:t>
            </a:r>
            <a:r>
              <a:rPr lang="en-US" sz="2400" dirty="0">
                <a:solidFill>
                  <a:srgbClr val="FF0000"/>
                </a:solidFill>
              </a:rPr>
              <a:t>Loss Function </a:t>
            </a:r>
            <a:r>
              <a:rPr lang="en-US" sz="2400" dirty="0"/>
              <a:t>in KNN</a:t>
            </a: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dirty="0"/>
              <a:t>We need a </a:t>
            </a:r>
            <a:r>
              <a:rPr lang="en-US" sz="2400" dirty="0">
                <a:solidFill>
                  <a:srgbClr val="FF0000"/>
                </a:solidFill>
              </a:rPr>
              <a:t>measure for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74CC8-FB09-CF3A-CC42-ECF72C88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25" y="1771650"/>
            <a:ext cx="52623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59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3" name="Text Box 3"/>
          <p:cNvSpPr txBox="1">
            <a:spLocks noChangeArrowheads="1"/>
          </p:cNvSpPr>
          <p:nvPr/>
        </p:nvSpPr>
        <p:spPr bwMode="auto">
          <a:xfrm>
            <a:off x="2041525" y="1103313"/>
            <a:ext cx="30909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Euclidean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Manhattan Distance: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66"/>
              </a:solidFill>
              <a:latin typeface="Arial Narrow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66"/>
                </a:solidFill>
                <a:latin typeface="Arial Narrow" pitchFamily="34" charset="0"/>
              </a:rPr>
              <a:t>    </a:t>
            </a:r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Chebyshev Distance: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84" name="Object 4"/>
              <p:cNvSpPr txBox="1"/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1282516"/>
                <a:ext cx="4859511" cy="490351"/>
              </a:xfrm>
              <a:prstGeom prst="rect">
                <a:avLst/>
              </a:prstGeom>
              <a:blipFill>
                <a:blip r:embed="rId3"/>
                <a:stretch>
                  <a:fillRect b="-790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5" name="Object 5"/>
              <p:cNvSpPr txBox="1"/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)=|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68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109598"/>
                <a:ext cx="2724349" cy="416250"/>
              </a:xfrm>
              <a:prstGeom prst="rect">
                <a:avLst/>
              </a:prstGeom>
              <a:blipFill>
                <a:blip r:embed="rId4"/>
                <a:stretch>
                  <a:fillRect b="-602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86" name="Object 6"/>
              <p:cNvSpPr txBox="1"/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3968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5825" y="2973846"/>
                <a:ext cx="3200400" cy="439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87" name="Line 7"/>
          <p:cNvSpPr>
            <a:spLocks noChangeShapeType="1"/>
          </p:cNvSpPr>
          <p:nvPr/>
        </p:nvSpPr>
        <p:spPr bwMode="auto">
          <a:xfrm>
            <a:off x="2570163" y="3991736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8" name="Line 8"/>
          <p:cNvSpPr>
            <a:spLocks noChangeShapeType="1"/>
          </p:cNvSpPr>
          <p:nvPr/>
        </p:nvSpPr>
        <p:spPr bwMode="auto">
          <a:xfrm>
            <a:off x="2570163" y="6201536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89" name="Line 9"/>
          <p:cNvSpPr>
            <a:spLocks noChangeShapeType="1"/>
          </p:cNvSpPr>
          <p:nvPr/>
        </p:nvSpPr>
        <p:spPr bwMode="auto">
          <a:xfrm>
            <a:off x="32559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0" name="Line 10"/>
          <p:cNvSpPr>
            <a:spLocks noChangeShapeType="1"/>
          </p:cNvSpPr>
          <p:nvPr/>
        </p:nvSpPr>
        <p:spPr bwMode="auto">
          <a:xfrm>
            <a:off x="4322763" y="6049136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1" name="Line 11"/>
          <p:cNvSpPr>
            <a:spLocks noChangeShapeType="1"/>
          </p:cNvSpPr>
          <p:nvPr/>
        </p:nvSpPr>
        <p:spPr bwMode="auto">
          <a:xfrm>
            <a:off x="2493963" y="57443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2" name="Line 12"/>
          <p:cNvSpPr>
            <a:spLocks noChangeShapeType="1"/>
          </p:cNvSpPr>
          <p:nvPr/>
        </p:nvSpPr>
        <p:spPr bwMode="auto">
          <a:xfrm>
            <a:off x="2479676" y="4067936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3" name="Oval 13"/>
          <p:cNvSpPr>
            <a:spLocks noChangeArrowheads="1"/>
          </p:cNvSpPr>
          <p:nvPr/>
        </p:nvSpPr>
        <p:spPr bwMode="auto">
          <a:xfrm>
            <a:off x="4279901" y="570147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4" name="Oval 14"/>
          <p:cNvSpPr>
            <a:spLocks noChangeArrowheads="1"/>
          </p:cNvSpPr>
          <p:nvPr/>
        </p:nvSpPr>
        <p:spPr bwMode="auto">
          <a:xfrm>
            <a:off x="3213101" y="402031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695" name="Object 15"/>
              <p:cNvSpPr txBox="1"/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4588" y="6006274"/>
                <a:ext cx="261938" cy="347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696" name="Object 16"/>
              <p:cNvSpPr txBox="1"/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969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963" y="4664837"/>
                <a:ext cx="261938" cy="347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697" name="Line 17"/>
          <p:cNvSpPr>
            <a:spLocks noChangeShapeType="1"/>
          </p:cNvSpPr>
          <p:nvPr/>
        </p:nvSpPr>
        <p:spPr bwMode="auto">
          <a:xfrm>
            <a:off x="2265363" y="40679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8" name="Line 18"/>
          <p:cNvSpPr>
            <a:spLocks noChangeShapeType="1"/>
          </p:cNvSpPr>
          <p:nvPr/>
        </p:nvSpPr>
        <p:spPr bwMode="auto">
          <a:xfrm>
            <a:off x="2265363" y="50585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699" name="Line 19"/>
          <p:cNvSpPr>
            <a:spLocks noChangeShapeType="1"/>
          </p:cNvSpPr>
          <p:nvPr/>
        </p:nvSpPr>
        <p:spPr bwMode="auto">
          <a:xfrm>
            <a:off x="39131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0" name="Line 20"/>
          <p:cNvSpPr>
            <a:spLocks noChangeShapeType="1"/>
          </p:cNvSpPr>
          <p:nvPr/>
        </p:nvSpPr>
        <p:spPr bwMode="auto">
          <a:xfrm>
            <a:off x="3303588" y="635393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1" name="Line 21"/>
          <p:cNvSpPr>
            <a:spLocks noChangeShapeType="1"/>
          </p:cNvSpPr>
          <p:nvPr/>
        </p:nvSpPr>
        <p:spPr bwMode="auto">
          <a:xfrm>
            <a:off x="2722563" y="5744336"/>
            <a:ext cx="1524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2" name="Line 22"/>
          <p:cNvSpPr>
            <a:spLocks noChangeShapeType="1"/>
          </p:cNvSpPr>
          <p:nvPr/>
        </p:nvSpPr>
        <p:spPr bwMode="auto">
          <a:xfrm>
            <a:off x="3255963" y="4144136"/>
            <a:ext cx="0" cy="1905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3" name="Line 23"/>
          <p:cNvSpPr>
            <a:spLocks noChangeShapeType="1"/>
          </p:cNvSpPr>
          <p:nvPr/>
        </p:nvSpPr>
        <p:spPr bwMode="auto">
          <a:xfrm>
            <a:off x="4322763" y="5820536"/>
            <a:ext cx="0" cy="228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04" name="Line 24"/>
          <p:cNvSpPr>
            <a:spLocks noChangeShapeType="1"/>
          </p:cNvSpPr>
          <p:nvPr/>
        </p:nvSpPr>
        <p:spPr bwMode="auto">
          <a:xfrm>
            <a:off x="2722563" y="4067936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5" name="Object 25"/>
              <p:cNvSpPr txBox="1"/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Euclidean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(1−3)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(5−1)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=4.47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Manhattan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1−3</m:t>
                          </m:r>
                        </m:e>
                      </m:d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(5−1)|=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Chebyshev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|(5−1)|)=4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9705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7973" y="4167593"/>
                <a:ext cx="5277967" cy="1458913"/>
              </a:xfrm>
              <a:prstGeom prst="rect">
                <a:avLst/>
              </a:prstGeom>
              <a:blipFill>
                <a:blip r:embed="rId8"/>
                <a:stretch>
                  <a:fillRect b="-652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0"/>
          <p:cNvSpPr txBox="1">
            <a:spLocks/>
          </p:cNvSpPr>
          <p:nvPr/>
        </p:nvSpPr>
        <p:spPr>
          <a:xfrm>
            <a:off x="1981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>
                <a:solidFill>
                  <a:srgbClr val="003300"/>
                </a:solidFill>
              </a:rPr>
              <a:t>Distance Measures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6AE0-5910-7012-74C4-8CEF4A811D2E}"/>
              </a:ext>
            </a:extLst>
          </p:cNvPr>
          <p:cNvSpPr txBox="1"/>
          <p:nvPr/>
        </p:nvSpPr>
        <p:spPr>
          <a:xfrm>
            <a:off x="3081338" y="6394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1      2     3    4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27A9C-472E-267A-BD1D-1B117751F021}"/>
              </a:ext>
            </a:extLst>
          </p:cNvPr>
          <p:cNvSpPr txBox="1"/>
          <p:nvPr/>
        </p:nvSpPr>
        <p:spPr>
          <a:xfrm rot="16200000">
            <a:off x="-439924" y="33906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FF"/>
                </a:solidFill>
                <a:latin typeface="Arial Narrow" pitchFamily="34" charset="0"/>
              </a:rPr>
              <a:t>1    2    3    4   5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05FDB-C530-6D4B-9E46-CE62738B4CEE}"/>
              </a:ext>
            </a:extLst>
          </p:cNvPr>
          <p:cNvSpPr txBox="1"/>
          <p:nvPr/>
        </p:nvSpPr>
        <p:spPr>
          <a:xfrm>
            <a:off x="5181600" y="62158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C5975-1EF1-C102-6A7A-9AED52B5F9B4}"/>
              </a:ext>
            </a:extLst>
          </p:cNvPr>
          <p:cNvSpPr txBox="1"/>
          <p:nvPr/>
        </p:nvSpPr>
        <p:spPr>
          <a:xfrm>
            <a:off x="1846076" y="354540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Arial Narrow" pitchFamily="34" charset="0"/>
              </a:rPr>
              <a:t>Feature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416A1-D24A-14C2-E2F8-873BE4217821}"/>
              </a:ext>
            </a:extLst>
          </p:cNvPr>
          <p:cNvSpPr txBox="1"/>
          <p:nvPr/>
        </p:nvSpPr>
        <p:spPr>
          <a:xfrm>
            <a:off x="3251201" y="386512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X (1,5)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D39F-D0B6-2348-7749-E366218DED35}"/>
              </a:ext>
            </a:extLst>
          </p:cNvPr>
          <p:cNvSpPr txBox="1"/>
          <p:nvPr/>
        </p:nvSpPr>
        <p:spPr>
          <a:xfrm>
            <a:off x="4479101" y="554990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Arial Narrow" pitchFamily="34" charset="0"/>
              </a:rPr>
              <a:t>Y (3,1)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>
            <a:extLst>
              <a:ext uri="{FF2B5EF4-FFF2-40B4-BE49-F238E27FC236}">
                <a16:creationId xmlns:a16="http://schemas.microsoft.com/office/drawing/2014/main" id="{6FC0DE91-33C0-4C02-A51B-75FED3F21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609600"/>
          </a:xfrm>
        </p:spPr>
        <p:txBody>
          <a:bodyPr>
            <a:noAutofit/>
          </a:bodyPr>
          <a:lstStyle/>
          <a:p>
            <a:pPr algn="ctr"/>
            <a:r>
              <a:rPr lang="en-US" altLang="en-US" dirty="0"/>
              <a:t>KNN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95584-B261-4E9D-9594-B250D28B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90" b="48511"/>
          <a:stretch/>
        </p:blipFill>
        <p:spPr>
          <a:xfrm>
            <a:off x="2819400" y="2467928"/>
            <a:ext cx="3124200" cy="22564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0FDDA-C577-424D-8851-A357C9FF4B59}"/>
              </a:ext>
            </a:extLst>
          </p:cNvPr>
          <p:cNvSpPr txBox="1"/>
          <p:nvPr/>
        </p:nvSpPr>
        <p:spPr>
          <a:xfrm>
            <a:off x="1828800" y="673100"/>
            <a:ext cx="95910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Get a </a:t>
            </a:r>
            <a:r>
              <a:rPr lang="en-US" sz="2000" dirty="0">
                <a:solidFill>
                  <a:srgbClr val="FF0000"/>
                </a:solidFill>
              </a:rPr>
              <a:t>test</a:t>
            </a:r>
            <a:r>
              <a:rPr lang="en-US" sz="2000" dirty="0"/>
              <a:t> data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Calculate distance </a:t>
            </a:r>
            <a:r>
              <a:rPr lang="en-US" sz="2000" dirty="0"/>
              <a:t>between data points with training data points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Find k (hyper-parameter) </a:t>
            </a:r>
            <a:r>
              <a:rPr lang="en-US" sz="2000" dirty="0">
                <a:solidFill>
                  <a:srgbClr val="FF0000"/>
                </a:solidFill>
              </a:rPr>
              <a:t>nearest neighbors </a:t>
            </a:r>
            <a:r>
              <a:rPr lang="en-US" sz="2000" dirty="0"/>
              <a:t>(less distance)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Assign a label </a:t>
            </a:r>
            <a:r>
              <a:rPr lang="en-US" sz="2000" dirty="0"/>
              <a:t>based on labels of nearest neighbors (Majority Voting / Regression)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Repeat</a:t>
            </a:r>
            <a:r>
              <a:rPr lang="en-US" sz="2000" dirty="0"/>
              <a:t> for other unlabeled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2B557-8380-9465-4536-7749E72B5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9" b="50250"/>
          <a:stretch/>
        </p:blipFill>
        <p:spPr>
          <a:xfrm>
            <a:off x="5943600" y="2467928"/>
            <a:ext cx="3276600" cy="218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B3983-95C3-EB2D-CD24-53D6F5EA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8" t="51489" r="14286"/>
          <a:stretch/>
        </p:blipFill>
        <p:spPr>
          <a:xfrm>
            <a:off x="4191000" y="4732020"/>
            <a:ext cx="4114800" cy="212598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128D1B30-AC0E-AE02-6C4F-1A6C35497B12}"/>
              </a:ext>
            </a:extLst>
          </p:cNvPr>
          <p:cNvSpPr/>
          <p:nvPr/>
        </p:nvSpPr>
        <p:spPr>
          <a:xfrm>
            <a:off x="7543800" y="5181600"/>
            <a:ext cx="457200" cy="228600"/>
          </a:xfrm>
          <a:prstGeom prst="leftArrow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5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71C5EF45-9A57-4AD3-A13B-114A18BCE896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523037"/>
          <a:ext cx="4038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(Label)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5EE920-A7CA-4381-84AA-5BB9C663341E}"/>
              </a:ext>
            </a:extLst>
          </p:cNvPr>
          <p:cNvGraphicFramePr>
            <a:graphicFrameLocks noGrp="1"/>
          </p:cNvGraphicFramePr>
          <p:nvPr/>
        </p:nvGraphicFramePr>
        <p:xfrm>
          <a:off x="6181928" y="6106160"/>
          <a:ext cx="4419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730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57 kg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170 cm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?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8420406-FF2E-9332-6D70-7A5AEAEBEC0B}"/>
              </a:ext>
            </a:extLst>
          </p:cNvPr>
          <p:cNvSpPr txBox="1"/>
          <p:nvPr/>
        </p:nvSpPr>
        <p:spPr>
          <a:xfrm>
            <a:off x="1670050" y="1627237"/>
            <a:ext cx="8394700" cy="72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Features: </a:t>
            </a:r>
            <a:r>
              <a:rPr lang="en-US" dirty="0">
                <a:latin typeface="Arial" charset="0"/>
                <a:cs typeface="Arial" charset="0"/>
              </a:rPr>
              <a:t>height(cm) and weight (kg) 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b="1" dirty="0">
                <a:latin typeface="Arial" charset="0"/>
                <a:cs typeface="Arial" charset="0"/>
              </a:rPr>
              <a:t>Labels: </a:t>
            </a:r>
            <a:r>
              <a:rPr lang="en-US" dirty="0">
                <a:latin typeface="Arial" charset="0"/>
                <a:cs typeface="Arial" charset="0"/>
              </a:rPr>
              <a:t>Normal / Underweight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7874AE-8661-5CAD-813F-1DB4581477E2}"/>
              </a:ext>
            </a:extLst>
          </p:cNvPr>
          <p:cNvSpPr txBox="1"/>
          <p:nvPr/>
        </p:nvSpPr>
        <p:spPr>
          <a:xfrm>
            <a:off x="6181928" y="5570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charset="0"/>
                <a:cs typeface="Arial" charset="0"/>
              </a:rPr>
              <a:t>Datapoint with Unknown Class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24000" y="1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KNN Example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/>
        </p:nvGraphicFramePr>
        <p:xfrm>
          <a:off x="474005" y="1440180"/>
          <a:ext cx="5346405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64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196163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2524760" y="6392983"/>
            <a:ext cx="21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 data point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/>
        </p:nvGraphicFramePr>
        <p:xfrm>
          <a:off x="1785357" y="6076211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A9B419-9914-FA14-497C-833CDF809E04}"/>
              </a:ext>
            </a:extLst>
          </p:cNvPr>
          <p:cNvCxnSpPr>
            <a:cxnSpLocks/>
          </p:cNvCxnSpPr>
          <p:nvPr/>
        </p:nvCxnSpPr>
        <p:spPr>
          <a:xfrm>
            <a:off x="6868160" y="2218933"/>
            <a:ext cx="0" cy="403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76EED2-C2C5-92CB-A831-10BF5D71C3D3}"/>
              </a:ext>
            </a:extLst>
          </p:cNvPr>
          <p:cNvCxnSpPr/>
          <p:nvPr/>
        </p:nvCxnSpPr>
        <p:spPr>
          <a:xfrm flipH="1">
            <a:off x="5801360" y="2218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169AD-36E9-7494-8158-5BBD7C776F6F}"/>
              </a:ext>
            </a:extLst>
          </p:cNvPr>
          <p:cNvCxnSpPr/>
          <p:nvPr/>
        </p:nvCxnSpPr>
        <p:spPr>
          <a:xfrm flipH="1">
            <a:off x="5801360" y="4123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5F967-0C1B-135B-2C03-DC540846CDFD}"/>
              </a:ext>
            </a:extLst>
          </p:cNvPr>
          <p:cNvCxnSpPr/>
          <p:nvPr/>
        </p:nvCxnSpPr>
        <p:spPr>
          <a:xfrm flipH="1">
            <a:off x="5801360" y="4504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A1AC77-E4B5-F0EA-B4F2-65854AF4E17E}"/>
              </a:ext>
            </a:extLst>
          </p:cNvPr>
          <p:cNvCxnSpPr/>
          <p:nvPr/>
        </p:nvCxnSpPr>
        <p:spPr>
          <a:xfrm flipH="1">
            <a:off x="5801360" y="48097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B8C76D-0878-4BEC-9176-63F5501674C4}"/>
              </a:ext>
            </a:extLst>
          </p:cNvPr>
          <p:cNvCxnSpPr/>
          <p:nvPr/>
        </p:nvCxnSpPr>
        <p:spPr>
          <a:xfrm flipH="1">
            <a:off x="5801360" y="5266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C2EA9-EC53-6715-41E0-830741ACC6BE}"/>
              </a:ext>
            </a:extLst>
          </p:cNvPr>
          <p:cNvCxnSpPr/>
          <p:nvPr/>
        </p:nvCxnSpPr>
        <p:spPr>
          <a:xfrm flipH="1">
            <a:off x="5801360" y="2676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5D47C5-1733-21DE-5535-57FEC83292A6}"/>
              </a:ext>
            </a:extLst>
          </p:cNvPr>
          <p:cNvCxnSpPr/>
          <p:nvPr/>
        </p:nvCxnSpPr>
        <p:spPr>
          <a:xfrm flipH="1">
            <a:off x="5820410" y="30571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9D6702-B7F3-8DDD-10B8-435D3F2BC501}"/>
              </a:ext>
            </a:extLst>
          </p:cNvPr>
          <p:cNvCxnSpPr/>
          <p:nvPr/>
        </p:nvCxnSpPr>
        <p:spPr>
          <a:xfrm flipH="1">
            <a:off x="5801360" y="3361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C69A60-8910-0162-CCA9-963A313CAC1E}"/>
              </a:ext>
            </a:extLst>
          </p:cNvPr>
          <p:cNvCxnSpPr/>
          <p:nvPr/>
        </p:nvCxnSpPr>
        <p:spPr>
          <a:xfrm flipH="1">
            <a:off x="5801360" y="3742933"/>
            <a:ext cx="1066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6B66A-826A-75F3-696C-C435594E4760}"/>
              </a:ext>
            </a:extLst>
          </p:cNvPr>
          <p:cNvCxnSpPr/>
          <p:nvPr/>
        </p:nvCxnSpPr>
        <p:spPr>
          <a:xfrm flipH="1">
            <a:off x="5115560" y="6257533"/>
            <a:ext cx="1752600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1B52CF-5048-256D-DF44-828707229F51}"/>
              </a:ext>
            </a:extLst>
          </p:cNvPr>
          <p:cNvSpPr/>
          <p:nvPr/>
        </p:nvSpPr>
        <p:spPr>
          <a:xfrm>
            <a:off x="4569532" y="1301164"/>
            <a:ext cx="1327078" cy="762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/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</a:pPr>
                <a:r>
                  <a:rPr lang="en-US" b="1" dirty="0">
                    <a:latin typeface="Arial" charset="0"/>
                    <a:cs typeface="Arial" charset="0"/>
                  </a:rPr>
                  <a:t>Euclidean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𝐻𝑖𝑔h𝑡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b="1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386CF4-0027-D1A6-3989-63E39ABB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76" y="1003184"/>
                <a:ext cx="8213724" cy="394210"/>
              </a:xfrm>
              <a:prstGeom prst="rect">
                <a:avLst/>
              </a:prstGeom>
              <a:blipFill>
                <a:blip r:embed="rId3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/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(51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167−170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8E05B-CA44-D221-6B5A-441A222DC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1927078"/>
                <a:ext cx="6192520" cy="427746"/>
              </a:xfrm>
              <a:prstGeom prst="rect">
                <a:avLst/>
              </a:prstGeom>
              <a:blipFill>
                <a:blip r:embed="rId4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/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(62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57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182−170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C66650-FFEA-62E3-9545-191CC06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72" y="2405012"/>
                <a:ext cx="6192520" cy="427746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/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6B0CDF-63CD-B630-17B3-FCB31477B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72" y="2843917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5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6286" y="232588"/>
            <a:ext cx="9144000" cy="742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4400" dirty="0">
                <a:solidFill>
                  <a:schemeClr val="tx1"/>
                </a:solidFill>
              </a:rPr>
              <a:t>3-NN Example – Least Distance (Loss)</a:t>
            </a:r>
          </a:p>
        </p:txBody>
      </p:sp>
      <p:graphicFrame>
        <p:nvGraphicFramePr>
          <p:cNvPr id="44" name="Table 23">
            <a:extLst>
              <a:ext uri="{FF2B5EF4-FFF2-40B4-BE49-F238E27FC236}">
                <a16:creationId xmlns:a16="http://schemas.microsoft.com/office/drawing/2014/main" id="{0EF7539B-FF45-4536-92E5-F8FD2910A83F}"/>
              </a:ext>
            </a:extLst>
          </p:cNvPr>
          <p:cNvGraphicFramePr>
            <a:graphicFrameLocks noGrp="1"/>
          </p:cNvGraphicFramePr>
          <p:nvPr/>
        </p:nvGraphicFramePr>
        <p:xfrm>
          <a:off x="2721935" y="1666242"/>
          <a:ext cx="5449212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3432716639"/>
                    </a:ext>
                  </a:extLst>
                </a:gridCol>
                <a:gridCol w="1247580">
                  <a:extLst>
                    <a:ext uri="{9D8B030D-6E8A-4147-A177-3AD203B41FA5}">
                      <a16:colId xmlns:a16="http://schemas.microsoft.com/office/drawing/2014/main" val="3204882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749078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573574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9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15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44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21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04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57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Underweight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0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64969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E2A6B2C-1403-4BCA-8D3C-DB1419E1A67B}"/>
              </a:ext>
            </a:extLst>
          </p:cNvPr>
          <p:cNvGraphicFramePr>
            <a:graphicFrameLocks noGrp="1"/>
          </p:cNvGraphicFramePr>
          <p:nvPr/>
        </p:nvGraphicFramePr>
        <p:xfrm>
          <a:off x="5022923" y="5818149"/>
          <a:ext cx="3339729" cy="31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243">
                  <a:extLst>
                    <a:ext uri="{9D8B030D-6E8A-4147-A177-3AD203B41FA5}">
                      <a16:colId xmlns:a16="http://schemas.microsoft.com/office/drawing/2014/main" val="1079986557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2683661745"/>
                    </a:ext>
                  </a:extLst>
                </a:gridCol>
                <a:gridCol w="1113243">
                  <a:extLst>
                    <a:ext uri="{9D8B030D-6E8A-4147-A177-3AD203B41FA5}">
                      <a16:colId xmlns:a16="http://schemas.microsoft.com/office/drawing/2014/main" val="602676587"/>
                    </a:ext>
                  </a:extLst>
                </a:gridCol>
              </a:tblGrid>
              <a:tr h="3167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 kg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 cm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14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75D87F-6FA2-490A-B14E-175CAABFA434}"/>
              </a:ext>
            </a:extLst>
          </p:cNvPr>
          <p:cNvSpPr txBox="1"/>
          <p:nvPr/>
        </p:nvSpPr>
        <p:spPr>
          <a:xfrm>
            <a:off x="8464472" y="4299795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K=3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3E2B8-B3D2-432F-BA55-246F41DE1143}"/>
              </a:ext>
            </a:extLst>
          </p:cNvPr>
          <p:cNvCxnSpPr/>
          <p:nvPr/>
        </p:nvCxnSpPr>
        <p:spPr>
          <a:xfrm flipH="1">
            <a:off x="7847997" y="4538849"/>
            <a:ext cx="656743" cy="2950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4B44A1-EB48-4490-B4F6-C4508A587EC2}"/>
              </a:ext>
            </a:extLst>
          </p:cNvPr>
          <p:cNvCxnSpPr/>
          <p:nvPr/>
        </p:nvCxnSpPr>
        <p:spPr>
          <a:xfrm flipH="1">
            <a:off x="7844517" y="4532205"/>
            <a:ext cx="656743" cy="59987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C6493-2BE4-4795-AB92-9F2E186FF534}"/>
              </a:ext>
            </a:extLst>
          </p:cNvPr>
          <p:cNvCxnSpPr>
            <a:cxnSpLocks/>
          </p:cNvCxnSpPr>
          <p:nvPr/>
        </p:nvCxnSpPr>
        <p:spPr>
          <a:xfrm flipH="1">
            <a:off x="7841037" y="4532205"/>
            <a:ext cx="660223" cy="9499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FBE4E8-1EBC-4CFB-8F18-8498627A4582}"/>
              </a:ext>
            </a:extLst>
          </p:cNvPr>
          <p:cNvSpPr/>
          <p:nvPr/>
        </p:nvSpPr>
        <p:spPr>
          <a:xfrm>
            <a:off x="5518286" y="4413447"/>
            <a:ext cx="1324583" cy="12737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060304-FAFE-4F3F-AE01-879875CAB3B7}"/>
              </a:ext>
            </a:extLst>
          </p:cNvPr>
          <p:cNvCxnSpPr>
            <a:cxnSpLocks/>
          </p:cNvCxnSpPr>
          <p:nvPr/>
        </p:nvCxnSpPr>
        <p:spPr>
          <a:xfrm>
            <a:off x="6535366" y="4833922"/>
            <a:ext cx="1169772" cy="98422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1386E-7CB3-4F0C-9B35-A93E8F199AB3}"/>
              </a:ext>
            </a:extLst>
          </p:cNvPr>
          <p:cNvSpPr txBox="1"/>
          <p:nvPr/>
        </p:nvSpPr>
        <p:spPr>
          <a:xfrm>
            <a:off x="7366047" y="579353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062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Number of Neighbors (K)</a:t>
            </a:r>
            <a:r>
              <a:rPr lang="en-US" dirty="0"/>
              <a:t>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53331"/>
            <a:ext cx="10515600" cy="4351338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If k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, sensitive to </a:t>
            </a:r>
            <a:r>
              <a:rPr lang="en-US" dirty="0">
                <a:solidFill>
                  <a:srgbClr val="FF0000"/>
                </a:solidFill>
              </a:rPr>
              <a:t>noise</a:t>
            </a:r>
            <a:r>
              <a:rPr lang="en-US" dirty="0"/>
              <a:t> points.</a:t>
            </a:r>
          </a:p>
          <a:p>
            <a:pPr lvl="1"/>
            <a:r>
              <a:rPr lang="en-US" dirty="0"/>
              <a:t>If k is too </a:t>
            </a:r>
            <a:r>
              <a:rPr lang="en-US" dirty="0">
                <a:solidFill>
                  <a:srgbClr val="FF0000"/>
                </a:solidFill>
              </a:rPr>
              <a:t>large</a:t>
            </a:r>
            <a:r>
              <a:rPr lang="en-US" dirty="0"/>
              <a:t>, neighborhood may include points from </a:t>
            </a:r>
            <a:r>
              <a:rPr lang="en-US" dirty="0">
                <a:solidFill>
                  <a:srgbClr val="FF0000"/>
                </a:solidFill>
              </a:rPr>
              <a:t>other classes </a:t>
            </a:r>
            <a:r>
              <a:rPr lang="en-US" dirty="0"/>
              <a:t>(Not enough fine-grained)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6705601" y="3300612"/>
          <a:ext cx="3738563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">
                  <p:embed/>
                </p:oleObj>
              </mc:Choice>
              <mc:Fallback>
                <p:oleObj name="Visio" r:id="rId2" imgW="6582512" imgH="5298053" progId="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3300612"/>
                        <a:ext cx="3738563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0" y="5788302"/>
            <a:ext cx="2828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of thumb:</a:t>
            </a:r>
          </a:p>
          <a:p>
            <a:r>
              <a:rPr lang="en-US" dirty="0"/>
              <a:t>K &lt;= sqrt(N)</a:t>
            </a:r>
          </a:p>
          <a:p>
            <a:r>
              <a:rPr lang="en-US" dirty="0"/>
              <a:t>N: number of training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E41F2-A214-910B-CEF1-060CFAC717C8}"/>
              </a:ext>
            </a:extLst>
          </p:cNvPr>
          <p:cNvSpPr txBox="1"/>
          <p:nvPr/>
        </p:nvSpPr>
        <p:spPr>
          <a:xfrm>
            <a:off x="482600" y="3163838"/>
            <a:ext cx="5831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400" dirty="0"/>
              <a:t>Choose an </a:t>
            </a:r>
            <a:r>
              <a:rPr lang="en-US" altLang="zh-TW" sz="2400" dirty="0">
                <a:solidFill>
                  <a:srgbClr val="C00000"/>
                </a:solidFill>
              </a:rPr>
              <a:t>odd</a:t>
            </a:r>
            <a:r>
              <a:rPr lang="en-US" altLang="zh-TW" sz="2400" dirty="0"/>
              <a:t> “K” value for a Binary Classification problem.</a:t>
            </a:r>
          </a:p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800100" lvl="1" indent="-342900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400" dirty="0"/>
              <a:t>“K” must not be a multiple of the number of classes for a Multi-class Classification problem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" y="365125"/>
            <a:ext cx="119380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dirty="0"/>
              <a:t>Quantifying Linear Associations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1549400"/>
            <a:ext cx="11094720" cy="4114800"/>
          </a:xfrm>
        </p:spPr>
        <p:txBody>
          <a:bodyPr>
            <a:normAutofit/>
          </a:bodyPr>
          <a:lstStyle/>
          <a:p>
            <a:pPr marL="0" indent="0" defTabSz="852488">
              <a:spcBef>
                <a:spcPct val="40000"/>
              </a:spcBef>
              <a:buNone/>
            </a:pPr>
            <a:r>
              <a:rPr lang="en-US" sz="2400" dirty="0">
                <a:solidFill>
                  <a:srgbClr val="FF0000"/>
                </a:solidFill>
                <a:latin typeface="Tekton Pro" pitchFamily="34" charset="0"/>
              </a:rPr>
              <a:t>Correlation</a:t>
            </a:r>
            <a:r>
              <a:rPr lang="en-US" sz="2400" dirty="0">
                <a:latin typeface="Tekton Pro" pitchFamily="34" charset="0"/>
              </a:rPr>
              <a:t> is used to measure strength of the association between two variables</a:t>
            </a:r>
          </a:p>
          <a:p>
            <a:pPr marL="693738" lvl="1" indent="-268288" defTabSz="852488">
              <a:spcBef>
                <a:spcPct val="40000"/>
              </a:spcBef>
            </a:pPr>
            <a:r>
              <a:rPr lang="en-US" dirty="0">
                <a:latin typeface="Tekton Pro" pitchFamily="34" charset="0"/>
              </a:rPr>
              <a:t>Correlation may indicate any type of association, but in statistics it usually refers to the degree to which a pair of variables are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linearly</a:t>
            </a:r>
            <a:r>
              <a:rPr lang="en-US" dirty="0">
                <a:latin typeface="Tekton Pro" pitchFamily="34" charset="0"/>
              </a:rPr>
              <a:t> related</a:t>
            </a:r>
          </a:p>
          <a:p>
            <a:pPr marL="693738" lvl="1" indent="-268288" defTabSz="852488">
              <a:spcBef>
                <a:spcPct val="40000"/>
              </a:spcBef>
            </a:pPr>
            <a:r>
              <a:rPr lang="en-US" dirty="0">
                <a:latin typeface="Tekton Pro" pitchFamily="34" charset="0"/>
              </a:rPr>
              <a:t>Only concerned with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strength</a:t>
            </a:r>
            <a:r>
              <a:rPr lang="en-US" dirty="0">
                <a:latin typeface="Tekton Pro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direction</a:t>
            </a:r>
            <a:r>
              <a:rPr lang="en-US" dirty="0">
                <a:latin typeface="Tekton Pro" pitchFamily="34" charset="0"/>
              </a:rPr>
              <a:t> of the relationship </a:t>
            </a:r>
          </a:p>
          <a:p>
            <a:pPr marL="693738" lvl="1" indent="-268288" defTabSz="852488">
              <a:spcBef>
                <a:spcPct val="40000"/>
              </a:spcBef>
            </a:pP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No causal </a:t>
            </a:r>
            <a:r>
              <a:rPr lang="en-US" dirty="0">
                <a:latin typeface="Tekton Pro" pitchFamily="34" charset="0"/>
              </a:rPr>
              <a:t>effect is implied</a:t>
            </a:r>
          </a:p>
          <a:p>
            <a:pPr marL="693738" lvl="1" indent="-268288" defTabSz="852488">
              <a:spcBef>
                <a:spcPct val="40000"/>
              </a:spcBef>
            </a:pPr>
            <a:endParaRPr lang="en-US" dirty="0">
              <a:latin typeface="Tekton Pro" pitchFamily="34" charset="0"/>
            </a:endParaRPr>
          </a:p>
          <a:p>
            <a:pPr marL="320675" indent="-320675" defTabSz="852488"/>
            <a:endParaRPr lang="en-US" sz="2000" dirty="0">
              <a:latin typeface="Tekton Pro" pitchFamily="34" charset="0"/>
            </a:endParaRPr>
          </a:p>
        </p:txBody>
      </p:sp>
      <p:pic>
        <p:nvPicPr>
          <p:cNvPr id="2" name="Picture 4" descr="Nolan_fig05_11">
            <a:extLst>
              <a:ext uri="{FF2B5EF4-FFF2-40B4-BE49-F238E27FC236}">
                <a16:creationId xmlns:a16="http://schemas.microsoft.com/office/drawing/2014/main" id="{146A1F31-D58B-6E81-A75D-B935EA6A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1452" y="3950455"/>
            <a:ext cx="1770172" cy="199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73453-F246-1496-04AC-69454B0364C5}"/>
              </a:ext>
            </a:extLst>
          </p:cNvPr>
          <p:cNvSpPr txBox="1"/>
          <p:nvPr/>
        </p:nvSpPr>
        <p:spPr>
          <a:xfrm>
            <a:off x="8950960" y="6307921"/>
            <a:ext cx="3241040" cy="36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eaLnBrk="1" hangingPunct="1">
              <a:buNone/>
            </a:pPr>
            <a:r>
              <a:rPr lang="en-US" dirty="0"/>
              <a:t>Invisible third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79BD4-7E80-572A-EDCA-E8952883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64" y="4497667"/>
            <a:ext cx="7101523" cy="1166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22962-C620-35CD-8073-FDE428B84727}"/>
              </a:ext>
            </a:extLst>
          </p:cNvPr>
          <p:cNvSpPr txBox="1"/>
          <p:nvPr/>
        </p:nvSpPr>
        <p:spPr>
          <a:xfrm>
            <a:off x="1859280" y="59385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Magnitude and direction of correlations</a:t>
            </a:r>
          </a:p>
        </p:txBody>
      </p:sp>
    </p:spTree>
    <p:extLst>
      <p:ext uri="{BB962C8B-B14F-4D97-AF65-F5344CB8AC3E}">
        <p14:creationId xmlns:p14="http://schemas.microsoft.com/office/powerpoint/2010/main" val="2950677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FC8BA1-3A1E-B308-5497-B78E7363E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4900" y="1975644"/>
          <a:ext cx="46228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4622760" imgH="4051440" progId="">
                  <p:embed/>
                </p:oleObj>
              </mc:Choice>
              <mc:Fallback>
                <p:oleObj name="PBrush" r:id="rId2" imgW="4622760" imgH="40514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BFC8BA1-3A1E-B308-5497-B78E7363E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54900" y="1975644"/>
                        <a:ext cx="46228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7D8809A-F101-E7C3-BD22-FD783AC4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6EFA-B4C7-6899-2139-EA7E3E64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use </a:t>
            </a:r>
            <a:r>
              <a:rPr lang="en-US" dirty="0">
                <a:solidFill>
                  <a:srgbClr val="C00000"/>
                </a:solidFill>
              </a:rPr>
              <a:t>Elbow</a:t>
            </a:r>
            <a:r>
              <a:rPr lang="en-US" dirty="0"/>
              <a:t> method to find optimal K</a:t>
            </a:r>
          </a:p>
          <a:p>
            <a:pPr marL="0" indent="0">
              <a:buNone/>
            </a:pPr>
            <a:r>
              <a:rPr lang="en-US" dirty="0"/>
              <a:t>Choosing a K performs best on </a:t>
            </a:r>
            <a:r>
              <a:rPr lang="en-US" dirty="0">
                <a:solidFill>
                  <a:srgbClr val="FF0000"/>
                </a:solidFill>
              </a:rPr>
              <a:t>validation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D58BFA7-17DE-87EE-B330-A7DDDC4148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946" y="4105910"/>
          <a:ext cx="5183054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546280" imgH="393840" progId="">
                  <p:embed/>
                </p:oleObj>
              </mc:Choice>
              <mc:Fallback>
                <p:oleObj name="PBrush" r:id="rId4" imgW="2546280" imgH="39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D58BFA7-17DE-87EE-B330-A7DDDC4148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946" y="4105910"/>
                        <a:ext cx="5183054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527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A2EA4B9-E61B-4854-A234-13309CF42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1" y="228600"/>
            <a:ext cx="9144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/>
              <a:t>KNN Advantages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0B7D286-40D5-4F88-A907-FA363C255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8300" y="1143000"/>
            <a:ext cx="10960100" cy="5486400"/>
          </a:xfrm>
        </p:spPr>
        <p:txBody>
          <a:bodyPr/>
          <a:lstStyle/>
          <a:p>
            <a:pPr lvl="2" eaLnBrk="1" hangingPunct="1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Simple and </a:t>
            </a:r>
            <a:r>
              <a:rPr lang="en-US" altLang="zh-TW" sz="2800" dirty="0">
                <a:solidFill>
                  <a:srgbClr val="C00000"/>
                </a:solidFill>
              </a:rPr>
              <a:t>interpretable</a:t>
            </a:r>
          </a:p>
          <a:p>
            <a:pPr lvl="2" eaLnBrk="1" hangingPunct="1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Provides </a:t>
            </a:r>
            <a:r>
              <a:rPr lang="en-US" altLang="zh-TW" sz="2800" dirty="0">
                <a:solidFill>
                  <a:srgbClr val="C00000"/>
                </a:solidFill>
              </a:rPr>
              <a:t>reasonable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C00000"/>
                </a:solidFill>
              </a:rPr>
              <a:t>results</a:t>
            </a:r>
            <a:r>
              <a:rPr lang="en-US" altLang="zh-TW" sz="2800" dirty="0"/>
              <a:t> on small datasets with limited features</a:t>
            </a:r>
          </a:p>
          <a:p>
            <a:pPr lvl="2">
              <a:buClr>
                <a:srgbClr val="0000FF"/>
              </a:buClr>
            </a:pPr>
            <a:r>
              <a:rPr lang="en-US" altLang="zh-TW" sz="2800" dirty="0"/>
              <a:t>KNN is a </a:t>
            </a:r>
            <a:r>
              <a:rPr lang="en-US" altLang="zh-TW" sz="2800" dirty="0">
                <a:solidFill>
                  <a:srgbClr val="C00000"/>
                </a:solidFill>
              </a:rPr>
              <a:t>lazy</a:t>
            </a:r>
            <a:r>
              <a:rPr lang="en-US" altLang="zh-TW" sz="2800" dirty="0"/>
              <a:t> learner, it requires </a:t>
            </a:r>
            <a:r>
              <a:rPr lang="en-US" altLang="zh-TW" sz="2800" dirty="0">
                <a:solidFill>
                  <a:srgbClr val="C00000"/>
                </a:solidFill>
              </a:rPr>
              <a:t>no training time</a:t>
            </a:r>
          </a:p>
          <a:p>
            <a:pPr lvl="2" eaLnBrk="1" hangingPunct="1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Requires </a:t>
            </a:r>
            <a:r>
              <a:rPr lang="en-US" altLang="zh-TW" sz="2800" dirty="0">
                <a:solidFill>
                  <a:srgbClr val="C00000"/>
                </a:solidFill>
              </a:rPr>
              <a:t>little tuning </a:t>
            </a:r>
            <a:r>
              <a:rPr lang="en-US" altLang="zh-TW" sz="2800" dirty="0"/>
              <a:t>of hyper-parameters.</a:t>
            </a:r>
          </a:p>
          <a:p>
            <a:pPr lvl="2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Learn </a:t>
            </a:r>
            <a:r>
              <a:rPr lang="en-US" altLang="zh-TW" sz="2800" dirty="0">
                <a:solidFill>
                  <a:srgbClr val="C00000"/>
                </a:solidFill>
              </a:rPr>
              <a:t>non-linear </a:t>
            </a:r>
            <a:r>
              <a:rPr lang="en-US" altLang="zh-TW" sz="2800" dirty="0"/>
              <a:t>decision boundaries when used for classification.</a:t>
            </a:r>
          </a:p>
          <a:p>
            <a:pPr lvl="2" eaLnBrk="1" hangingPunct="1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lvl="2" eaLnBrk="1" hangingPunct="1">
              <a:lnSpc>
                <a:spcPct val="900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CA83C-D185-85F9-6C5F-0C5D6000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3581400"/>
            <a:ext cx="4019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KNN Disadvantages</a:t>
            </a:r>
            <a:endParaRPr lang="en-GB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b="1" dirty="0"/>
              <a:t>Computationally Expensive for Large Datasets</a:t>
            </a:r>
            <a:r>
              <a:rPr lang="en-GB" dirty="0"/>
              <a:t>: To determine the nearest neighbour of a data point, must compute the distance to all training data.</a:t>
            </a:r>
          </a:p>
          <a:p>
            <a:pPr lvl="2">
              <a:lnSpc>
                <a:spcPct val="90000"/>
              </a:lnSpc>
            </a:pPr>
            <a:r>
              <a:rPr lang="en-GB" sz="2800" dirty="0"/>
              <a:t>Pre-sort training data points into </a:t>
            </a:r>
            <a:r>
              <a:rPr lang="en-GB" sz="2800" dirty="0">
                <a:solidFill>
                  <a:srgbClr val="FF0000"/>
                </a:solidFill>
              </a:rPr>
              <a:t>fast data structures </a:t>
            </a:r>
            <a:r>
              <a:rPr lang="en-GB" sz="2800" dirty="0"/>
              <a:t> 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FF0000"/>
                </a:solidFill>
              </a:rPr>
              <a:t>Cluster</a:t>
            </a:r>
            <a:r>
              <a:rPr lang="en-GB" sz="2800" dirty="0"/>
              <a:t> data points and just use centroids as training set</a:t>
            </a:r>
          </a:p>
          <a:p>
            <a:pPr lvl="2">
              <a:lnSpc>
                <a:spcPct val="90000"/>
              </a:lnSpc>
            </a:pPr>
            <a:r>
              <a:rPr lang="en-GB" sz="2800" dirty="0"/>
              <a:t>Compute only an </a:t>
            </a:r>
            <a:r>
              <a:rPr lang="en-GB" sz="2800" dirty="0">
                <a:solidFill>
                  <a:srgbClr val="FF0000"/>
                </a:solidFill>
              </a:rPr>
              <a:t>approximate distance </a:t>
            </a:r>
            <a:r>
              <a:rPr lang="en-GB" sz="2800" dirty="0"/>
              <a:t> </a:t>
            </a:r>
          </a:p>
          <a:p>
            <a:pPr lvl="2">
              <a:lnSpc>
                <a:spcPct val="90000"/>
              </a:lnSpc>
            </a:pPr>
            <a:r>
              <a:rPr lang="en-GB" sz="2800" u="sng" dirty="0">
                <a:solidFill>
                  <a:srgbClr val="FF0000"/>
                </a:solidFill>
              </a:rPr>
              <a:t>Condensing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b="1" dirty="0"/>
              <a:t>Curse of Dimensionality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: Required amount of training data increases exponentially with dimension. </a:t>
            </a:r>
            <a:r>
              <a:rPr lang="en-US" altLang="zh-TW" dirty="0"/>
              <a:t>Prediction accuracy can quickly degrade when number of attributes grows</a:t>
            </a:r>
            <a:endParaRPr lang="en-GB" dirty="0"/>
          </a:p>
          <a:p>
            <a:pPr lvl="2">
              <a:lnSpc>
                <a:spcPct val="90000"/>
              </a:lnSpc>
            </a:pPr>
            <a:r>
              <a:rPr lang="en-GB" sz="2800" dirty="0"/>
              <a:t>Remove </a:t>
            </a:r>
            <a:r>
              <a:rPr lang="en-GB" sz="2800" dirty="0">
                <a:solidFill>
                  <a:srgbClr val="FF0000"/>
                </a:solidFill>
              </a:rPr>
              <a:t>irrelevant</a:t>
            </a:r>
            <a:r>
              <a:rPr lang="en-GB" sz="2800" dirty="0"/>
              <a:t> attributes</a:t>
            </a:r>
          </a:p>
          <a:p>
            <a:pPr lvl="2">
              <a:lnSpc>
                <a:spcPct val="90000"/>
              </a:lnSpc>
            </a:pPr>
            <a:r>
              <a:rPr lang="en-GB" sz="2800" dirty="0">
                <a:solidFill>
                  <a:srgbClr val="FF0000"/>
                </a:solidFill>
              </a:rPr>
              <a:t>More training </a:t>
            </a:r>
            <a:r>
              <a:rPr lang="en-GB" sz="2800" dirty="0"/>
              <a:t>data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1820D-F257-2701-ACA7-81EF675D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82" y="4874674"/>
            <a:ext cx="4672012" cy="178428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BD19-0B2E-C022-96B6-02037634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for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9E9A-DE29-E1D8-4BEB-B9F5468E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Values </a:t>
            </a:r>
            <a:r>
              <a:rPr lang="en-US" dirty="0"/>
              <a:t>are required to be imputed since distance metrics are employed.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Normalizing data </a:t>
            </a:r>
            <a:r>
              <a:rPr lang="en-US" dirty="0"/>
              <a:t>is recommended since distance-based classifiers are sensitive to scaling and different features may have different measurement scales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Filter out outliers </a:t>
            </a:r>
            <a:r>
              <a:rPr lang="en-US" dirty="0"/>
              <a:t>is recommended for KNN algorithm since KNNs with smaller number of K are prone to noise and outliers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90849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553A-323D-EEDA-3E23-4E8C7882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4AD9-689D-434C-853D-162F0D8B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applications including </a:t>
            </a:r>
            <a:r>
              <a:rPr lang="en-US" dirty="0">
                <a:solidFill>
                  <a:srgbClr val="C00000"/>
                </a:solidFill>
              </a:rPr>
              <a:t>imputing</a:t>
            </a:r>
            <a:r>
              <a:rPr lang="en-US" dirty="0"/>
              <a:t> missing values</a:t>
            </a:r>
          </a:p>
        </p:txBody>
      </p:sp>
      <p:pic>
        <p:nvPicPr>
          <p:cNvPr id="5" name="Picture 4" descr="A diagram of steps and steps&#10;&#10;Description automatically generated">
            <a:extLst>
              <a:ext uri="{FF2B5EF4-FFF2-40B4-BE49-F238E27FC236}">
                <a16:creationId xmlns:a16="http://schemas.microsoft.com/office/drawing/2014/main" id="{58A17A51-330D-86DC-69A2-18036819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74864"/>
            <a:ext cx="7557303" cy="4231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61A6B-9CAA-43BF-493C-0239329337B4}"/>
              </a:ext>
            </a:extLst>
          </p:cNvPr>
          <p:cNvSpPr txBox="1"/>
          <p:nvPr/>
        </p:nvSpPr>
        <p:spPr>
          <a:xfrm>
            <a:off x="4226560" y="6357371"/>
            <a:ext cx="16155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Daily Dose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4966836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5F68-BC1F-68A6-6607-8D4A9762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C40A-B7FC-0FA1-218F-A7B6513C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40" y="1825625"/>
            <a:ext cx="1123696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Train a multiple linear regression on hw4_train.csv dataset with ‘</a:t>
            </a:r>
            <a:r>
              <a:rPr lang="en-US" dirty="0" err="1"/>
              <a:t>BloodPressure</a:t>
            </a:r>
            <a:r>
              <a:rPr lang="en-US" dirty="0"/>
              <a:t>’ as outcome (dependent variable) and all other attributes as features (Independent variables).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Using the regression model, predict and set values of ‘</a:t>
            </a:r>
            <a:r>
              <a:rPr lang="en-US" dirty="0" err="1"/>
              <a:t>BloodPressure</a:t>
            </a:r>
            <a:r>
              <a:rPr lang="en-US" dirty="0"/>
              <a:t>’ in hw4_test.csv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Train 19 KNN models with k from 1 to 19 on hw4_train.csv dataset with ‘Outcome’ as label and all other attributes as features.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Calculate accuracy of the model for test data (containing predicted values of ‘</a:t>
            </a:r>
            <a:r>
              <a:rPr lang="en-US" dirty="0" err="1"/>
              <a:t>BloodPressure</a:t>
            </a:r>
            <a:r>
              <a:rPr lang="en-US" dirty="0"/>
              <a:t>’).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Report the best K for this KNN model.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1A775-D7C6-4952-C646-69B3C370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434" y="5205412"/>
            <a:ext cx="5055126" cy="10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Magnitude and Direction of Correlation</a:t>
            </a:r>
          </a:p>
        </p:txBody>
      </p:sp>
      <p:sp>
        <p:nvSpPr>
          <p:cNvPr id="5159" name="Rectangle 39"/>
          <p:cNvSpPr>
            <a:spLocks noChangeArrowheads="1"/>
          </p:cNvSpPr>
          <p:nvPr/>
        </p:nvSpPr>
        <p:spPr bwMode="auto">
          <a:xfrm>
            <a:off x="5867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ekton Pro" pitchFamily="34" charset="0"/>
            </a:endParaRPr>
          </a:p>
        </p:txBody>
      </p:sp>
      <p:sp>
        <p:nvSpPr>
          <p:cNvPr id="5197" name="Text Box 77"/>
          <p:cNvSpPr txBox="1">
            <a:spLocks noChangeArrowheads="1"/>
          </p:cNvSpPr>
          <p:nvPr/>
        </p:nvSpPr>
        <p:spPr bwMode="auto">
          <a:xfrm>
            <a:off x="2667000" y="1676400"/>
            <a:ext cx="3157603" cy="40011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>
                <a:latin typeface="Tekton Pro" pitchFamily="34" charset="0"/>
              </a:rPr>
              <a:t>Strong direct relationships</a:t>
            </a:r>
          </a:p>
        </p:txBody>
      </p:sp>
      <p:sp>
        <p:nvSpPr>
          <p:cNvPr id="5198" name="Text Box 78"/>
          <p:cNvSpPr txBox="1">
            <a:spLocks noChangeArrowheads="1"/>
          </p:cNvSpPr>
          <p:nvPr/>
        </p:nvSpPr>
        <p:spPr bwMode="auto">
          <a:xfrm>
            <a:off x="6967602" y="1676401"/>
            <a:ext cx="3166998" cy="40957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>
                <a:latin typeface="Tekton Pro" pitchFamily="34" charset="0"/>
              </a:rPr>
              <a:t>Weak direct relationships</a:t>
            </a:r>
          </a:p>
        </p:txBody>
      </p:sp>
      <p:sp>
        <p:nvSpPr>
          <p:cNvPr id="5199" name="Line 79"/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NZ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868738-BFF3-333D-128E-0282A332AF07}"/>
              </a:ext>
            </a:extLst>
          </p:cNvPr>
          <p:cNvGrpSpPr/>
          <p:nvPr/>
        </p:nvGrpSpPr>
        <p:grpSpPr>
          <a:xfrm>
            <a:off x="2209800" y="2209800"/>
            <a:ext cx="3124200" cy="2046348"/>
            <a:chOff x="2209800" y="2209800"/>
            <a:chExt cx="3124200" cy="2046348"/>
          </a:xfrm>
        </p:grpSpPr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 flipH="1">
              <a:off x="2667000" y="24384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 rot="-7282380">
              <a:off x="2743200" y="3657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 rot="-7282380">
              <a:off x="29718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 rot="-7282380">
              <a:off x="46482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 rot="-7282380">
              <a:off x="4800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 rot="-7282380">
              <a:off x="3200400" y="3505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 rot="-728238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 rot="-7282380">
              <a:off x="41148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 rot="-7282380">
              <a:off x="4114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 rot="-7282380">
              <a:off x="4495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 rot="-7282380">
              <a:off x="38100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 rot="-7282380">
              <a:off x="3200400" y="3200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 rot="-7282380">
              <a:off x="3429000" y="3082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 sz="2400">
                <a:latin typeface="Tekton Pro" pitchFamily="34" charset="0"/>
              </a:endParaRPr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 rot="-7282380">
              <a:off x="43434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 rot="-7282380">
              <a:off x="38100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 rot="-7282380">
              <a:off x="35814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56" name="Text Box 36"/>
            <p:cNvSpPr txBox="1">
              <a:spLocks noChangeArrowheads="1"/>
            </p:cNvSpPr>
            <p:nvPr/>
          </p:nvSpPr>
          <p:spPr bwMode="auto">
            <a:xfrm>
              <a:off x="2209800" y="2255838"/>
              <a:ext cx="304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y</a:t>
              </a:r>
            </a:p>
          </p:txBody>
        </p:sp>
        <p:sp>
          <p:nvSpPr>
            <p:cNvPr id="5157" name="Line 37"/>
            <p:cNvSpPr>
              <a:spLocks noChangeShapeType="1"/>
            </p:cNvSpPr>
            <p:nvPr/>
          </p:nvSpPr>
          <p:spPr bwMode="auto">
            <a:xfrm>
              <a:off x="2667000" y="39624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58" name="Text Box 38"/>
            <p:cNvSpPr txBox="1">
              <a:spLocks noChangeArrowheads="1"/>
            </p:cNvSpPr>
            <p:nvPr/>
          </p:nvSpPr>
          <p:spPr bwMode="auto">
            <a:xfrm>
              <a:off x="4929188" y="38560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x</a:t>
              </a:r>
            </a:p>
          </p:txBody>
        </p:sp>
        <p:sp>
          <p:nvSpPr>
            <p:cNvPr id="5209" name="Line 89"/>
            <p:cNvSpPr>
              <a:spLocks noChangeShapeType="1"/>
            </p:cNvSpPr>
            <p:nvPr/>
          </p:nvSpPr>
          <p:spPr bwMode="auto">
            <a:xfrm flipV="1">
              <a:off x="2743200" y="22098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5210" name="Line 90"/>
            <p:cNvSpPr>
              <a:spLocks noChangeShapeType="1"/>
            </p:cNvSpPr>
            <p:nvPr/>
          </p:nvSpPr>
          <p:spPr bwMode="auto">
            <a:xfrm flipV="1">
              <a:off x="3276600" y="26670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E4B2D-BF18-2CFD-424C-E1B4C66F9E67}"/>
              </a:ext>
            </a:extLst>
          </p:cNvPr>
          <p:cNvGrpSpPr/>
          <p:nvPr/>
        </p:nvGrpSpPr>
        <p:grpSpPr>
          <a:xfrm>
            <a:off x="7010400" y="2057400"/>
            <a:ext cx="3200400" cy="2198748"/>
            <a:chOff x="7010400" y="2057400"/>
            <a:chExt cx="3200400" cy="2198748"/>
          </a:xfrm>
        </p:grpSpPr>
        <p:sp>
          <p:nvSpPr>
            <p:cNvPr id="5195" name="Text Box 75"/>
            <p:cNvSpPr txBox="1">
              <a:spLocks noChangeArrowheads="1"/>
            </p:cNvSpPr>
            <p:nvPr/>
          </p:nvSpPr>
          <p:spPr bwMode="auto">
            <a:xfrm>
              <a:off x="9729788" y="38560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 dirty="0">
                  <a:latin typeface="Tekton Pro" pitchFamily="34" charset="0"/>
                </a:rPr>
                <a:t>x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247CD1-F227-D6AC-7F44-D6D0067AA3D4}"/>
                </a:ext>
              </a:extLst>
            </p:cNvPr>
            <p:cNvGrpSpPr/>
            <p:nvPr/>
          </p:nvGrpSpPr>
          <p:grpSpPr>
            <a:xfrm>
              <a:off x="7010400" y="2057400"/>
              <a:ext cx="3200400" cy="1905000"/>
              <a:chOff x="7010400" y="2057400"/>
              <a:chExt cx="3200400" cy="1905000"/>
            </a:xfrm>
          </p:grpSpPr>
          <p:sp>
            <p:nvSpPr>
              <p:cNvPr id="5176" name="Line 56"/>
              <p:cNvSpPr>
                <a:spLocks noChangeShapeType="1"/>
              </p:cNvSpPr>
              <p:nvPr/>
            </p:nvSpPr>
            <p:spPr bwMode="auto">
              <a:xfrm flipH="1">
                <a:off x="7467600" y="2438400"/>
                <a:ext cx="0" cy="1524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5177" name="Oval 57"/>
              <p:cNvSpPr>
                <a:spLocks noChangeArrowheads="1"/>
              </p:cNvSpPr>
              <p:nvPr/>
            </p:nvSpPr>
            <p:spPr bwMode="auto">
              <a:xfrm rot="-7282380">
                <a:off x="8610600" y="2514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78" name="Oval 58"/>
              <p:cNvSpPr>
                <a:spLocks noChangeArrowheads="1"/>
              </p:cNvSpPr>
              <p:nvPr/>
            </p:nvSpPr>
            <p:spPr bwMode="auto">
              <a:xfrm rot="-7282380">
                <a:off x="7772400" y="3352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79" name="Oval 59"/>
              <p:cNvSpPr>
                <a:spLocks noChangeArrowheads="1"/>
              </p:cNvSpPr>
              <p:nvPr/>
            </p:nvSpPr>
            <p:spPr bwMode="auto">
              <a:xfrm rot="-7282380">
                <a:off x="8839200" y="3276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0" name="Oval 60"/>
              <p:cNvSpPr>
                <a:spLocks noChangeArrowheads="1"/>
              </p:cNvSpPr>
              <p:nvPr/>
            </p:nvSpPr>
            <p:spPr bwMode="auto">
              <a:xfrm rot="-7282380">
                <a:off x="9220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1" name="Oval 61"/>
              <p:cNvSpPr>
                <a:spLocks noChangeArrowheads="1"/>
              </p:cNvSpPr>
              <p:nvPr/>
            </p:nvSpPr>
            <p:spPr bwMode="auto">
              <a:xfrm rot="-7282380">
                <a:off x="8077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2" name="Oval 62"/>
              <p:cNvSpPr>
                <a:spLocks noChangeArrowheads="1"/>
              </p:cNvSpPr>
              <p:nvPr/>
            </p:nvSpPr>
            <p:spPr bwMode="auto">
              <a:xfrm rot="-7282380">
                <a:off x="8153400" y="3657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3" name="Oval 63"/>
              <p:cNvSpPr>
                <a:spLocks noChangeArrowheads="1"/>
              </p:cNvSpPr>
              <p:nvPr/>
            </p:nvSpPr>
            <p:spPr bwMode="auto">
              <a:xfrm rot="-7282380">
                <a:off x="8382000" y="3276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4" name="Oval 64"/>
              <p:cNvSpPr>
                <a:spLocks noChangeArrowheads="1"/>
              </p:cNvSpPr>
              <p:nvPr/>
            </p:nvSpPr>
            <p:spPr bwMode="auto">
              <a:xfrm rot="-7282380">
                <a:off x="8915400" y="2667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5" name="Oval 65"/>
              <p:cNvSpPr>
                <a:spLocks noChangeArrowheads="1"/>
              </p:cNvSpPr>
              <p:nvPr/>
            </p:nvSpPr>
            <p:spPr bwMode="auto">
              <a:xfrm rot="-7282380">
                <a:off x="8382000" y="2286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6" name="Oval 66"/>
              <p:cNvSpPr>
                <a:spLocks noChangeArrowheads="1"/>
              </p:cNvSpPr>
              <p:nvPr/>
            </p:nvSpPr>
            <p:spPr bwMode="auto">
              <a:xfrm rot="-7282380">
                <a:off x="7772400" y="3048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7" name="Oval 67"/>
              <p:cNvSpPr>
                <a:spLocks noChangeArrowheads="1"/>
              </p:cNvSpPr>
              <p:nvPr/>
            </p:nvSpPr>
            <p:spPr bwMode="auto">
              <a:xfrm rot="-7282380">
                <a:off x="7696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88" name="Oval 68"/>
              <p:cNvSpPr>
                <a:spLocks noChangeArrowheads="1"/>
              </p:cNvSpPr>
              <p:nvPr/>
            </p:nvSpPr>
            <p:spPr bwMode="auto">
              <a:xfrm rot="-7282380">
                <a:off x="8229600" y="2971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 eaLnBrk="0" hangingPunct="0"/>
                <a:endParaRPr lang="en-US" sz="2400">
                  <a:latin typeface="Tekton Pro" pitchFamily="34" charset="0"/>
                </a:endParaRPr>
              </a:p>
            </p:txBody>
          </p:sp>
          <p:sp>
            <p:nvSpPr>
              <p:cNvPr id="5189" name="Oval 69"/>
              <p:cNvSpPr>
                <a:spLocks noChangeArrowheads="1"/>
              </p:cNvSpPr>
              <p:nvPr/>
            </p:nvSpPr>
            <p:spPr bwMode="auto">
              <a:xfrm rot="-7282380">
                <a:off x="9144000" y="2971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90" name="Oval 70"/>
              <p:cNvSpPr>
                <a:spLocks noChangeArrowheads="1"/>
              </p:cNvSpPr>
              <p:nvPr/>
            </p:nvSpPr>
            <p:spPr bwMode="auto">
              <a:xfrm rot="-7282380">
                <a:off x="8610600" y="2895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91" name="Oval 71"/>
              <p:cNvSpPr>
                <a:spLocks noChangeArrowheads="1"/>
              </p:cNvSpPr>
              <p:nvPr/>
            </p:nvSpPr>
            <p:spPr bwMode="auto">
              <a:xfrm rot="-7282380">
                <a:off x="8839200" y="2133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192" name="Text Box 72"/>
              <p:cNvSpPr txBox="1">
                <a:spLocks noChangeArrowheads="1"/>
              </p:cNvSpPr>
              <p:nvPr/>
            </p:nvSpPr>
            <p:spPr bwMode="auto">
              <a:xfrm>
                <a:off x="7010400" y="2255838"/>
                <a:ext cx="304800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b="1">
                    <a:latin typeface="Tekton Pro" pitchFamily="34" charset="0"/>
                  </a:rPr>
                  <a:t>y</a:t>
                </a:r>
              </a:p>
            </p:txBody>
          </p:sp>
          <p:sp>
            <p:nvSpPr>
              <p:cNvPr id="5193" name="Line 73"/>
              <p:cNvSpPr>
                <a:spLocks noChangeShapeType="1"/>
              </p:cNvSpPr>
              <p:nvPr/>
            </p:nvSpPr>
            <p:spPr bwMode="auto">
              <a:xfrm>
                <a:off x="7467600" y="3962400"/>
                <a:ext cx="22860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5194" name="Oval 74"/>
              <p:cNvSpPr>
                <a:spLocks noChangeArrowheads="1"/>
              </p:cNvSpPr>
              <p:nvPr/>
            </p:nvSpPr>
            <p:spPr bwMode="auto">
              <a:xfrm rot="-7282380">
                <a:off x="9677400" y="23622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201" name="Oval 81"/>
              <p:cNvSpPr>
                <a:spLocks noChangeArrowheads="1"/>
              </p:cNvSpPr>
              <p:nvPr/>
            </p:nvSpPr>
            <p:spPr bwMode="auto">
              <a:xfrm rot="-7282380">
                <a:off x="9525000" y="28194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202" name="Oval 82"/>
              <p:cNvSpPr>
                <a:spLocks noChangeArrowheads="1"/>
              </p:cNvSpPr>
              <p:nvPr/>
            </p:nvSpPr>
            <p:spPr bwMode="auto">
              <a:xfrm rot="-7282380">
                <a:off x="9372600" y="2209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211" name="Line 91"/>
              <p:cNvSpPr>
                <a:spLocks noChangeShapeType="1"/>
              </p:cNvSpPr>
              <p:nvPr/>
            </p:nvSpPr>
            <p:spPr bwMode="auto">
              <a:xfrm flipV="1">
                <a:off x="7467600" y="2057400"/>
                <a:ext cx="11430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NZ"/>
              </a:p>
            </p:txBody>
          </p:sp>
          <p:sp>
            <p:nvSpPr>
              <p:cNvPr id="5212" name="Line 92"/>
              <p:cNvSpPr>
                <a:spLocks noChangeShapeType="1"/>
              </p:cNvSpPr>
              <p:nvPr/>
            </p:nvSpPr>
            <p:spPr bwMode="auto">
              <a:xfrm flipV="1">
                <a:off x="8534400" y="2895600"/>
                <a:ext cx="167640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NZ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82AC83-0CB3-2A89-BC11-3C84073FAC31}"/>
              </a:ext>
            </a:extLst>
          </p:cNvPr>
          <p:cNvGrpSpPr/>
          <p:nvPr/>
        </p:nvGrpSpPr>
        <p:grpSpPr>
          <a:xfrm>
            <a:off x="2209800" y="4762365"/>
            <a:ext cx="3022676" cy="2000310"/>
            <a:chOff x="685800" y="4465638"/>
            <a:chExt cx="3022676" cy="2000310"/>
          </a:xfrm>
        </p:grpSpPr>
        <p:sp>
          <p:nvSpPr>
            <p:cNvPr id="5123" name="Line 3"/>
            <p:cNvSpPr>
              <a:spLocks noChangeShapeType="1"/>
            </p:cNvSpPr>
            <p:nvPr/>
          </p:nvSpPr>
          <p:spPr bwMode="auto">
            <a:xfrm>
              <a:off x="1143000" y="47244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24" name="Oval 4"/>
            <p:cNvSpPr>
              <a:spLocks noChangeArrowheads="1"/>
            </p:cNvSpPr>
            <p:nvPr/>
          </p:nvSpPr>
          <p:spPr bwMode="auto">
            <a:xfrm rot="-7282380">
              <a:off x="2743200" y="5791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25" name="Oval 5"/>
            <p:cNvSpPr>
              <a:spLocks noChangeArrowheads="1"/>
            </p:cNvSpPr>
            <p:nvPr/>
          </p:nvSpPr>
          <p:spPr bwMode="auto">
            <a:xfrm rot="-7282380">
              <a:off x="1371600" y="4953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26" name="Oval 6"/>
            <p:cNvSpPr>
              <a:spLocks noChangeArrowheads="1"/>
            </p:cNvSpPr>
            <p:nvPr/>
          </p:nvSpPr>
          <p:spPr bwMode="auto">
            <a:xfrm rot="-7282380">
              <a:off x="3124200" y="5791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27" name="Oval 7"/>
            <p:cNvSpPr>
              <a:spLocks noChangeArrowheads="1"/>
            </p:cNvSpPr>
            <p:nvPr/>
          </p:nvSpPr>
          <p:spPr bwMode="auto">
            <a:xfrm rot="-7282380">
              <a:off x="1752600" y="4800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28" name="Oval 8"/>
            <p:cNvSpPr>
              <a:spLocks noChangeArrowheads="1"/>
            </p:cNvSpPr>
            <p:nvPr/>
          </p:nvSpPr>
          <p:spPr bwMode="auto">
            <a:xfrm rot="-7282380">
              <a:off x="2514600" y="5486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 rot="-7282380">
              <a:off x="2819400" y="5638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 rot="-7282380">
              <a:off x="21336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 rot="-7282380">
              <a:off x="1295400" y="4724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 rot="-7282380">
              <a:off x="16002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 rot="-7282380">
              <a:off x="1905000" y="5181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 sz="2400">
                <a:latin typeface="Tekton Pro" pitchFamily="34" charset="0"/>
              </a:endParaRPr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 rot="-7282380">
              <a:off x="2438400" y="5715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 rot="-7282380">
              <a:off x="2362200" y="5257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 rot="-7282380">
              <a:off x="2133600" y="5410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685800" y="4465638"/>
              <a:ext cx="304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y</a:t>
              </a:r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1143000" y="61722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39" name="Text Box 19"/>
            <p:cNvSpPr txBox="1">
              <a:spLocks noChangeArrowheads="1"/>
            </p:cNvSpPr>
            <p:nvPr/>
          </p:nvSpPr>
          <p:spPr bwMode="auto">
            <a:xfrm>
              <a:off x="3405188" y="60658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x</a:t>
              </a:r>
            </a:p>
          </p:txBody>
        </p:sp>
        <p:sp>
          <p:nvSpPr>
            <p:cNvPr id="5213" name="Line 93"/>
            <p:cNvSpPr>
              <a:spLocks noChangeShapeType="1"/>
            </p:cNvSpPr>
            <p:nvPr/>
          </p:nvSpPr>
          <p:spPr bwMode="auto">
            <a:xfrm>
              <a:off x="1600200" y="4572000"/>
              <a:ext cx="1905000" cy="137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5214" name="Line 94"/>
            <p:cNvSpPr>
              <a:spLocks noChangeShapeType="1"/>
            </p:cNvSpPr>
            <p:nvPr/>
          </p:nvSpPr>
          <p:spPr bwMode="auto">
            <a:xfrm>
              <a:off x="1143000" y="4953000"/>
              <a:ext cx="16764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9D2795-55F9-EA5B-9AFB-C6CD0076BD10}"/>
              </a:ext>
            </a:extLst>
          </p:cNvPr>
          <p:cNvGrpSpPr/>
          <p:nvPr/>
        </p:nvGrpSpPr>
        <p:grpSpPr>
          <a:xfrm>
            <a:off x="6938894" y="4632359"/>
            <a:ext cx="3124200" cy="2198748"/>
            <a:chOff x="5486400" y="4267200"/>
            <a:chExt cx="3124200" cy="2198748"/>
          </a:xfrm>
        </p:grpSpPr>
        <p:sp>
          <p:nvSpPr>
            <p:cNvPr id="5160" name="Line 40"/>
            <p:cNvSpPr>
              <a:spLocks noChangeShapeType="1"/>
            </p:cNvSpPr>
            <p:nvPr/>
          </p:nvSpPr>
          <p:spPr bwMode="auto">
            <a:xfrm>
              <a:off x="5943600" y="47244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61" name="Oval 41"/>
            <p:cNvSpPr>
              <a:spLocks noChangeArrowheads="1"/>
            </p:cNvSpPr>
            <p:nvPr/>
          </p:nvSpPr>
          <p:spPr bwMode="auto">
            <a:xfrm rot="-7282380">
              <a:off x="60960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2" name="Oval 42"/>
            <p:cNvSpPr>
              <a:spLocks noChangeArrowheads="1"/>
            </p:cNvSpPr>
            <p:nvPr/>
          </p:nvSpPr>
          <p:spPr bwMode="auto">
            <a:xfrm rot="-7282380">
              <a:off x="6096000" y="4648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3" name="Oval 43"/>
            <p:cNvSpPr>
              <a:spLocks noChangeArrowheads="1"/>
            </p:cNvSpPr>
            <p:nvPr/>
          </p:nvSpPr>
          <p:spPr bwMode="auto">
            <a:xfrm rot="-7282380">
              <a:off x="6553200" y="5257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4" name="Oval 44"/>
            <p:cNvSpPr>
              <a:spLocks noChangeArrowheads="1"/>
            </p:cNvSpPr>
            <p:nvPr/>
          </p:nvSpPr>
          <p:spPr bwMode="auto">
            <a:xfrm rot="-7282380">
              <a:off x="7391400" y="5867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5" name="Oval 45"/>
            <p:cNvSpPr>
              <a:spLocks noChangeArrowheads="1"/>
            </p:cNvSpPr>
            <p:nvPr/>
          </p:nvSpPr>
          <p:spPr bwMode="auto">
            <a:xfrm rot="-7282380">
              <a:off x="6248400" y="5334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6" name="Oval 46"/>
            <p:cNvSpPr>
              <a:spLocks noChangeArrowheads="1"/>
            </p:cNvSpPr>
            <p:nvPr/>
          </p:nvSpPr>
          <p:spPr bwMode="auto">
            <a:xfrm rot="-7282380">
              <a:off x="6934200" y="4724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7" name="Oval 47"/>
            <p:cNvSpPr>
              <a:spLocks noChangeArrowheads="1"/>
            </p:cNvSpPr>
            <p:nvPr/>
          </p:nvSpPr>
          <p:spPr bwMode="auto">
            <a:xfrm rot="-7282380">
              <a:off x="7315200" y="5410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8" name="Oval 48"/>
            <p:cNvSpPr>
              <a:spLocks noChangeArrowheads="1"/>
            </p:cNvSpPr>
            <p:nvPr/>
          </p:nvSpPr>
          <p:spPr bwMode="auto">
            <a:xfrm rot="-7282380">
              <a:off x="7239000" y="5029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69" name="Oval 49"/>
            <p:cNvSpPr>
              <a:spLocks noChangeArrowheads="1"/>
            </p:cNvSpPr>
            <p:nvPr/>
          </p:nvSpPr>
          <p:spPr bwMode="auto">
            <a:xfrm rot="-7282380">
              <a:off x="6934200" y="5029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70" name="Oval 50"/>
            <p:cNvSpPr>
              <a:spLocks noChangeArrowheads="1"/>
            </p:cNvSpPr>
            <p:nvPr/>
          </p:nvSpPr>
          <p:spPr bwMode="auto">
            <a:xfrm rot="-7282380">
              <a:off x="6553200" y="4800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 sz="2400">
                <a:latin typeface="Tekton Pro" pitchFamily="34" charset="0"/>
              </a:endParaRPr>
            </a:p>
          </p:txBody>
        </p:sp>
        <p:sp>
          <p:nvSpPr>
            <p:cNvPr id="5171" name="Oval 51"/>
            <p:cNvSpPr>
              <a:spLocks noChangeArrowheads="1"/>
            </p:cNvSpPr>
            <p:nvPr/>
          </p:nvSpPr>
          <p:spPr bwMode="auto">
            <a:xfrm rot="-7282380">
              <a:off x="7543800" y="5029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72" name="Oval 52"/>
            <p:cNvSpPr>
              <a:spLocks noChangeArrowheads="1"/>
            </p:cNvSpPr>
            <p:nvPr/>
          </p:nvSpPr>
          <p:spPr bwMode="auto">
            <a:xfrm rot="-7282380">
              <a:off x="7010400" y="5334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73" name="Oval 53"/>
            <p:cNvSpPr>
              <a:spLocks noChangeArrowheads="1"/>
            </p:cNvSpPr>
            <p:nvPr/>
          </p:nvSpPr>
          <p:spPr bwMode="auto">
            <a:xfrm rot="-7282380">
              <a:off x="6781800" y="5715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174" name="Text Box 54"/>
            <p:cNvSpPr txBox="1">
              <a:spLocks noChangeArrowheads="1"/>
            </p:cNvSpPr>
            <p:nvPr/>
          </p:nvSpPr>
          <p:spPr bwMode="auto">
            <a:xfrm>
              <a:off x="5486400" y="4465638"/>
              <a:ext cx="304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y</a:t>
              </a:r>
            </a:p>
          </p:txBody>
        </p:sp>
        <p:sp>
          <p:nvSpPr>
            <p:cNvPr id="5175" name="Line 55"/>
            <p:cNvSpPr>
              <a:spLocks noChangeShapeType="1"/>
            </p:cNvSpPr>
            <p:nvPr/>
          </p:nvSpPr>
          <p:spPr bwMode="auto">
            <a:xfrm>
              <a:off x="5943600" y="61722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196" name="Text Box 76"/>
            <p:cNvSpPr txBox="1">
              <a:spLocks noChangeArrowheads="1"/>
            </p:cNvSpPr>
            <p:nvPr/>
          </p:nvSpPr>
          <p:spPr bwMode="auto">
            <a:xfrm>
              <a:off x="8229600" y="60658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x</a:t>
              </a:r>
            </a:p>
          </p:txBody>
        </p:sp>
        <p:sp>
          <p:nvSpPr>
            <p:cNvPr id="5203" name="Oval 83"/>
            <p:cNvSpPr>
              <a:spLocks noChangeArrowheads="1"/>
            </p:cNvSpPr>
            <p:nvPr/>
          </p:nvSpPr>
          <p:spPr bwMode="auto">
            <a:xfrm rot="-7282380">
              <a:off x="7620000" y="5562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04" name="Oval 84"/>
            <p:cNvSpPr>
              <a:spLocks noChangeArrowheads="1"/>
            </p:cNvSpPr>
            <p:nvPr/>
          </p:nvSpPr>
          <p:spPr bwMode="auto">
            <a:xfrm rot="-7282380">
              <a:off x="8001000" y="5257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05" name="Oval 85"/>
            <p:cNvSpPr>
              <a:spLocks noChangeArrowheads="1"/>
            </p:cNvSpPr>
            <p:nvPr/>
          </p:nvSpPr>
          <p:spPr bwMode="auto">
            <a:xfrm rot="-7282380">
              <a:off x="7848600" y="4953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06" name="Oval 86"/>
            <p:cNvSpPr>
              <a:spLocks noChangeArrowheads="1"/>
            </p:cNvSpPr>
            <p:nvPr/>
          </p:nvSpPr>
          <p:spPr bwMode="auto">
            <a:xfrm rot="-7282380">
              <a:off x="8001000" y="5638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07" name="Oval 87"/>
            <p:cNvSpPr>
              <a:spLocks noChangeArrowheads="1"/>
            </p:cNvSpPr>
            <p:nvPr/>
          </p:nvSpPr>
          <p:spPr bwMode="auto">
            <a:xfrm rot="-7282380">
              <a:off x="7315200" y="4724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08" name="Oval 88"/>
            <p:cNvSpPr>
              <a:spLocks noChangeArrowheads="1"/>
            </p:cNvSpPr>
            <p:nvPr/>
          </p:nvSpPr>
          <p:spPr bwMode="auto">
            <a:xfrm rot="-7282380">
              <a:off x="6629400" y="4343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5215" name="Line 95"/>
            <p:cNvSpPr>
              <a:spLocks noChangeShapeType="1"/>
            </p:cNvSpPr>
            <p:nvPr/>
          </p:nvSpPr>
          <p:spPr bwMode="auto">
            <a:xfrm>
              <a:off x="7086600" y="4267200"/>
              <a:ext cx="15240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5216" name="Line 96"/>
            <p:cNvSpPr>
              <a:spLocks noChangeShapeType="1"/>
            </p:cNvSpPr>
            <p:nvPr/>
          </p:nvSpPr>
          <p:spPr bwMode="auto">
            <a:xfrm>
              <a:off x="5943600" y="5486400"/>
              <a:ext cx="990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  <p:sp>
        <p:nvSpPr>
          <p:cNvPr id="4" name="Text Box 77">
            <a:extLst>
              <a:ext uri="{FF2B5EF4-FFF2-40B4-BE49-F238E27FC236}">
                <a16:creationId xmlns:a16="http://schemas.microsoft.com/office/drawing/2014/main" id="{B7F46D3F-CE46-626C-6642-8365331B9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420" y="4372603"/>
            <a:ext cx="3157603" cy="40011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>
                <a:latin typeface="Tekton Pro" pitchFamily="34" charset="0"/>
              </a:rPr>
              <a:t>Strong indirect relationships</a:t>
            </a:r>
          </a:p>
        </p:txBody>
      </p:sp>
      <p:sp>
        <p:nvSpPr>
          <p:cNvPr id="5" name="Text Box 78">
            <a:extLst>
              <a:ext uri="{FF2B5EF4-FFF2-40B4-BE49-F238E27FC236}">
                <a16:creationId xmlns:a16="http://schemas.microsoft.com/office/drawing/2014/main" id="{52FC6378-D61C-3432-441C-DB6AE5899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991" y="4249621"/>
            <a:ext cx="3166998" cy="40957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b="1" dirty="0">
                <a:latin typeface="Tekton Pro" pitchFamily="34" charset="0"/>
              </a:rPr>
              <a:t>Weak indirect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54539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Correlation Coefficient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752600"/>
            <a:ext cx="7467600" cy="4114800"/>
          </a:xfrm>
        </p:spPr>
        <p:txBody>
          <a:bodyPr/>
          <a:lstStyle/>
          <a:p>
            <a:pPr marL="320675" indent="-320675" defTabSz="852488"/>
            <a:endParaRPr lang="en-US" sz="1200" dirty="0">
              <a:latin typeface="Tekton Pro" pitchFamily="34" charset="0"/>
            </a:endParaRPr>
          </a:p>
          <a:p>
            <a:pPr marL="0" indent="0" defTabSz="852488">
              <a:buNone/>
            </a:pPr>
            <a:r>
              <a:rPr lang="en-US" dirty="0">
                <a:latin typeface="Tekton Pro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correlation coefficient (r)  </a:t>
            </a:r>
            <a:r>
              <a:rPr lang="en-US" dirty="0">
                <a:latin typeface="Tekton Pro" pitchFamily="34" charset="0"/>
              </a:rPr>
              <a:t>is used to measure the strength of the linear relationship in the sample observations</a:t>
            </a:r>
          </a:p>
          <a:p>
            <a:pPr marL="320675" indent="-320675" defTabSz="852488"/>
            <a:endParaRPr lang="en-US" dirty="0">
              <a:latin typeface="Tekton Pro" pitchFamily="34" charset="0"/>
            </a:endParaRPr>
          </a:p>
          <a:p>
            <a:pPr marL="0" indent="0" defTabSz="852488">
              <a:buNone/>
            </a:pPr>
            <a:r>
              <a:rPr lang="en-US" dirty="0">
                <a:latin typeface="Tekton Pro" pitchFamily="34" charset="0"/>
              </a:rPr>
              <a:t>The value of correlation coefficient depends on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standard deviation </a:t>
            </a:r>
            <a:r>
              <a:rPr lang="en-US" dirty="0">
                <a:latin typeface="Tekton Pro" pitchFamily="34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Tekton Pro" pitchFamily="34" charset="0"/>
              </a:rPr>
              <a:t>covariance</a:t>
            </a:r>
            <a:r>
              <a:rPr lang="en-US" dirty="0">
                <a:latin typeface="Tekton Pro" pitchFamily="34" charset="0"/>
              </a:rPr>
              <a:t> of two 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5">
                <a:extLst>
                  <a:ext uri="{FF2B5EF4-FFF2-40B4-BE49-F238E27FC236}">
                    <a16:creationId xmlns:a16="http://schemas.microsoft.com/office/drawing/2014/main" id="{EE5E0237-BDCA-978E-EF55-1F368FE99F20}"/>
                  </a:ext>
                </a:extLst>
              </p:cNvPr>
              <p:cNvSpPr txBox="1"/>
              <p:nvPr/>
            </p:nvSpPr>
            <p:spPr bwMode="auto">
              <a:xfrm>
                <a:off x="5067300" y="5156200"/>
                <a:ext cx="2057400" cy="1336675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" name="Object 5">
                <a:extLst>
                  <a:ext uri="{FF2B5EF4-FFF2-40B4-BE49-F238E27FC236}">
                    <a16:creationId xmlns:a16="http://schemas.microsoft.com/office/drawing/2014/main" id="{EE5E0237-BDCA-978E-EF55-1F368FE9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7300" y="5156200"/>
                <a:ext cx="2057400" cy="13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D575BA-F785-58F8-4DC5-BD69FC1D87C7}"/>
              </a:ext>
            </a:extLst>
          </p:cNvPr>
          <p:cNvGrpSpPr/>
          <p:nvPr/>
        </p:nvGrpSpPr>
        <p:grpSpPr>
          <a:xfrm>
            <a:off x="470634" y="3464490"/>
            <a:ext cx="1569720" cy="1431668"/>
            <a:chOff x="2209800" y="2209800"/>
            <a:chExt cx="3124200" cy="2046348"/>
          </a:xfrm>
        </p:grpSpPr>
        <p:sp>
          <p:nvSpPr>
            <p:cNvPr id="4" name="Line 20">
              <a:extLst>
                <a:ext uri="{FF2B5EF4-FFF2-40B4-BE49-F238E27FC236}">
                  <a16:creationId xmlns:a16="http://schemas.microsoft.com/office/drawing/2014/main" id="{21E74A7B-0060-CD38-5697-2A743D059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4384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CC9D6034-C175-514B-5330-5D9CD7253B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743200" y="3657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6" name="Oval 22">
              <a:extLst>
                <a:ext uri="{FF2B5EF4-FFF2-40B4-BE49-F238E27FC236}">
                  <a16:creationId xmlns:a16="http://schemas.microsoft.com/office/drawing/2014/main" id="{A3C430DC-C14D-AA24-C78F-C268DCCB5C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9718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7" name="Oval 23">
              <a:extLst>
                <a:ext uri="{FF2B5EF4-FFF2-40B4-BE49-F238E27FC236}">
                  <a16:creationId xmlns:a16="http://schemas.microsoft.com/office/drawing/2014/main" id="{1DA43DF9-96A5-286A-A0AC-F7E3AC063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6482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8" name="Oval 24">
              <a:extLst>
                <a:ext uri="{FF2B5EF4-FFF2-40B4-BE49-F238E27FC236}">
                  <a16:creationId xmlns:a16="http://schemas.microsoft.com/office/drawing/2014/main" id="{9399050A-6BD4-7B3B-F1A4-669B22C977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800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CC50090D-F96A-CDEE-1A87-0E17DF3ED1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505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0" name="Oval 26">
              <a:extLst>
                <a:ext uri="{FF2B5EF4-FFF2-40B4-BE49-F238E27FC236}">
                  <a16:creationId xmlns:a16="http://schemas.microsoft.com/office/drawing/2014/main" id="{864C9237-4972-E32A-90ED-8838D07F42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1" name="Oval 27">
              <a:extLst>
                <a:ext uri="{FF2B5EF4-FFF2-40B4-BE49-F238E27FC236}">
                  <a16:creationId xmlns:a16="http://schemas.microsoft.com/office/drawing/2014/main" id="{4D23F9E9-9D10-2991-F301-2046E6C0E7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2" name="Oval 28">
              <a:extLst>
                <a:ext uri="{FF2B5EF4-FFF2-40B4-BE49-F238E27FC236}">
                  <a16:creationId xmlns:a16="http://schemas.microsoft.com/office/drawing/2014/main" id="{17334532-4313-219B-607A-82DB3F5DB4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3" name="Oval 29">
              <a:extLst>
                <a:ext uri="{FF2B5EF4-FFF2-40B4-BE49-F238E27FC236}">
                  <a16:creationId xmlns:a16="http://schemas.microsoft.com/office/drawing/2014/main" id="{D5D348CB-7CFD-142F-7921-2A592788E6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495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4" name="Oval 30">
              <a:extLst>
                <a:ext uri="{FF2B5EF4-FFF2-40B4-BE49-F238E27FC236}">
                  <a16:creationId xmlns:a16="http://schemas.microsoft.com/office/drawing/2014/main" id="{529B2BD6-DE18-53A8-6498-E608006EB0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063B3ADE-AB87-668F-C308-61B5529CA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200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973E1F2F-E2F3-2EE6-8D81-DE05ADBB75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429000" y="3082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 sz="2400">
                <a:latin typeface="Tekton Pro" pitchFamily="34" charset="0"/>
              </a:endParaRPr>
            </a:p>
          </p:txBody>
        </p:sp>
        <p:sp>
          <p:nvSpPr>
            <p:cNvPr id="17" name="Oval 33">
              <a:extLst>
                <a:ext uri="{FF2B5EF4-FFF2-40B4-BE49-F238E27FC236}">
                  <a16:creationId xmlns:a16="http://schemas.microsoft.com/office/drawing/2014/main" id="{6E88FFBC-F8FF-71E5-6C88-A8DA7B1F01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3434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8" name="Oval 34">
              <a:extLst>
                <a:ext uri="{FF2B5EF4-FFF2-40B4-BE49-F238E27FC236}">
                  <a16:creationId xmlns:a16="http://schemas.microsoft.com/office/drawing/2014/main" id="{A3348D9D-8CD8-4E5F-61AF-4E5F861CD0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19" name="Oval 35">
              <a:extLst>
                <a:ext uri="{FF2B5EF4-FFF2-40B4-BE49-F238E27FC236}">
                  <a16:creationId xmlns:a16="http://schemas.microsoft.com/office/drawing/2014/main" id="{D86ABF8D-6886-B582-1334-FC8AA5619A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5814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>
                <a:latin typeface="Tekton Pro" pitchFamily="34" charset="0"/>
              </a:endParaRPr>
            </a:p>
          </p:txBody>
        </p: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7EA3DAF5-196E-6CE0-2064-DAAE8B89C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255838"/>
              <a:ext cx="304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y</a:t>
              </a:r>
            </a:p>
          </p:txBody>
        </p:sp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B792816D-F14B-35AC-6679-B8D98D96C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9624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2" name="Text Box 38">
              <a:extLst>
                <a:ext uri="{FF2B5EF4-FFF2-40B4-BE49-F238E27FC236}">
                  <a16:creationId xmlns:a16="http://schemas.microsoft.com/office/drawing/2014/main" id="{2F743B5D-D674-EE5C-5A63-3DA5DEEEA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88" y="38560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latin typeface="Tekton Pro" pitchFamily="34" charset="0"/>
                </a:rPr>
                <a:t>x</a:t>
              </a:r>
            </a:p>
          </p:txBody>
        </p:sp>
        <p:sp>
          <p:nvSpPr>
            <p:cNvPr id="23" name="Line 89">
              <a:extLst>
                <a:ext uri="{FF2B5EF4-FFF2-40B4-BE49-F238E27FC236}">
                  <a16:creationId xmlns:a16="http://schemas.microsoft.com/office/drawing/2014/main" id="{F4BB7D6B-C30B-9215-7A60-E607EA1986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22098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  <p:sp>
          <p:nvSpPr>
            <p:cNvPr id="24" name="Line 90">
              <a:extLst>
                <a:ext uri="{FF2B5EF4-FFF2-40B4-BE49-F238E27FC236}">
                  <a16:creationId xmlns:a16="http://schemas.microsoft.com/office/drawing/2014/main" id="{349E6437-D56B-F53E-4ECC-1C98D172B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600" y="26670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NZ"/>
            </a:p>
          </p:txBody>
        </p:sp>
      </p:grp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5F41442F-91E8-C7D3-4752-793FBCED76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16559"/>
              </p:ext>
            </p:extLst>
          </p:nvPr>
        </p:nvGraphicFramePr>
        <p:xfrm>
          <a:off x="9422195" y="4941957"/>
          <a:ext cx="2313271" cy="1640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1987560" imgH="1409760" progId="">
                  <p:embed/>
                </p:oleObj>
              </mc:Choice>
              <mc:Fallback>
                <p:oleObj name="PBrush" r:id="rId3" imgW="1987560" imgH="1409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2195" y="4941957"/>
                        <a:ext cx="2313271" cy="1640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1920EFF4-D08B-E6A2-3864-68C23FC8A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603163"/>
              </p:ext>
            </p:extLst>
          </p:nvPr>
        </p:nvGraphicFramePr>
        <p:xfrm>
          <a:off x="540432" y="5191516"/>
          <a:ext cx="2390764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5" imgW="3384720" imgH="1892160" progId="">
                  <p:embed/>
                </p:oleObj>
              </mc:Choice>
              <mc:Fallback>
                <p:oleObj name="PBrush" r:id="rId5" imgW="3384720" imgH="189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432" y="5191516"/>
                        <a:ext cx="2390764" cy="133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932EDB81-31FF-0906-3B60-8F698D0F7D5B}"/>
              </a:ext>
            </a:extLst>
          </p:cNvPr>
          <p:cNvGrpSpPr/>
          <p:nvPr/>
        </p:nvGrpSpPr>
        <p:grpSpPr>
          <a:xfrm>
            <a:off x="9712318" y="3389645"/>
            <a:ext cx="1940559" cy="1482468"/>
            <a:chOff x="7010400" y="2057400"/>
            <a:chExt cx="3200400" cy="2198748"/>
          </a:xfrm>
        </p:grpSpPr>
        <p:sp>
          <p:nvSpPr>
            <p:cNvPr id="54" name="Text Box 75">
              <a:extLst>
                <a:ext uri="{FF2B5EF4-FFF2-40B4-BE49-F238E27FC236}">
                  <a16:creationId xmlns:a16="http://schemas.microsoft.com/office/drawing/2014/main" id="{63F8A14F-0517-CBCD-EB79-1F40BEDC9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9788" y="3856038"/>
              <a:ext cx="3032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 dirty="0">
                  <a:latin typeface="Tekton Pro" pitchFamily="34" charset="0"/>
                </a:rPr>
                <a:t>x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22AE44E-CF8A-C1DA-5369-FC90E362CB3F}"/>
                </a:ext>
              </a:extLst>
            </p:cNvPr>
            <p:cNvGrpSpPr/>
            <p:nvPr/>
          </p:nvGrpSpPr>
          <p:grpSpPr>
            <a:xfrm>
              <a:off x="7010400" y="2057400"/>
              <a:ext cx="3200400" cy="1905000"/>
              <a:chOff x="7010400" y="2057400"/>
              <a:chExt cx="3200400" cy="1905000"/>
            </a:xfrm>
          </p:grpSpPr>
          <p:sp>
            <p:nvSpPr>
              <p:cNvPr id="56" name="Line 56">
                <a:extLst>
                  <a:ext uri="{FF2B5EF4-FFF2-40B4-BE49-F238E27FC236}">
                    <a16:creationId xmlns:a16="http://schemas.microsoft.com/office/drawing/2014/main" id="{D7720FBD-6ABC-0393-BE04-4005841EB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67600" y="2438400"/>
                <a:ext cx="0" cy="1524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57" name="Oval 57">
                <a:extLst>
                  <a:ext uri="{FF2B5EF4-FFF2-40B4-BE49-F238E27FC236}">
                    <a16:creationId xmlns:a16="http://schemas.microsoft.com/office/drawing/2014/main" id="{984A4226-3FC4-B9EE-7C45-1DE560E5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610600" y="2514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8" name="Oval 58">
                <a:extLst>
                  <a:ext uri="{FF2B5EF4-FFF2-40B4-BE49-F238E27FC236}">
                    <a16:creationId xmlns:a16="http://schemas.microsoft.com/office/drawing/2014/main" id="{0638E293-9AED-F1D6-341F-4DB0CE177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7772400" y="3352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59" name="Oval 59">
                <a:extLst>
                  <a:ext uri="{FF2B5EF4-FFF2-40B4-BE49-F238E27FC236}">
                    <a16:creationId xmlns:a16="http://schemas.microsoft.com/office/drawing/2014/main" id="{25A2C5A7-2849-78DF-763D-9AE0A772F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839200" y="3276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60" name="Oval 60">
                <a:extLst>
                  <a:ext uri="{FF2B5EF4-FFF2-40B4-BE49-F238E27FC236}">
                    <a16:creationId xmlns:a16="http://schemas.microsoft.com/office/drawing/2014/main" id="{0DDB28E0-0B68-4C27-A027-D8C3E6845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9220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2C9C5EC6-6591-A347-81FD-6EA05252E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077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62" name="Oval 62">
                <a:extLst>
                  <a:ext uri="{FF2B5EF4-FFF2-40B4-BE49-F238E27FC236}">
                    <a16:creationId xmlns:a16="http://schemas.microsoft.com/office/drawing/2014/main" id="{124D96E1-B8FC-3DE9-29C2-00E3B6C8B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153400" y="3657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132D8A27-4E58-23F7-A647-EB9D769FE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382000" y="3276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68" name="Oval 64">
                <a:extLst>
                  <a:ext uri="{FF2B5EF4-FFF2-40B4-BE49-F238E27FC236}">
                    <a16:creationId xmlns:a16="http://schemas.microsoft.com/office/drawing/2014/main" id="{0DC550B7-21AF-12D8-D1D9-A6FB498EC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915400" y="2667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69" name="Oval 65">
                <a:extLst>
                  <a:ext uri="{FF2B5EF4-FFF2-40B4-BE49-F238E27FC236}">
                    <a16:creationId xmlns:a16="http://schemas.microsoft.com/office/drawing/2014/main" id="{ED6BC581-B641-8E12-B127-9F78B1339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382000" y="2286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2" name="Oval 66">
                <a:extLst>
                  <a:ext uri="{FF2B5EF4-FFF2-40B4-BE49-F238E27FC236}">
                    <a16:creationId xmlns:a16="http://schemas.microsoft.com/office/drawing/2014/main" id="{94A0267E-943E-D12D-77FB-3B9FBC146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7772400" y="30480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3" name="Oval 67">
                <a:extLst>
                  <a:ext uri="{FF2B5EF4-FFF2-40B4-BE49-F238E27FC236}">
                    <a16:creationId xmlns:a16="http://schemas.microsoft.com/office/drawing/2014/main" id="{50330CA9-0889-AF86-15D9-F1FE879D8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7696200" y="2590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4" name="Oval 68">
                <a:extLst>
                  <a:ext uri="{FF2B5EF4-FFF2-40B4-BE49-F238E27FC236}">
                    <a16:creationId xmlns:a16="http://schemas.microsoft.com/office/drawing/2014/main" id="{806BA8A1-7EC2-088D-6651-DC5C2C477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229600" y="2971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 eaLnBrk="0" hangingPunct="0"/>
                <a:endParaRPr lang="en-US" sz="2400">
                  <a:latin typeface="Tekton Pro" pitchFamily="34" charset="0"/>
                </a:endParaRPr>
              </a:p>
            </p:txBody>
          </p:sp>
          <p:sp>
            <p:nvSpPr>
              <p:cNvPr id="7175" name="Oval 69">
                <a:extLst>
                  <a:ext uri="{FF2B5EF4-FFF2-40B4-BE49-F238E27FC236}">
                    <a16:creationId xmlns:a16="http://schemas.microsoft.com/office/drawing/2014/main" id="{BF794397-5F66-DD0A-EB96-40368C660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9144000" y="2971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6" name="Oval 70">
                <a:extLst>
                  <a:ext uri="{FF2B5EF4-FFF2-40B4-BE49-F238E27FC236}">
                    <a16:creationId xmlns:a16="http://schemas.microsoft.com/office/drawing/2014/main" id="{B5BCBD49-0AF6-2FDC-CBA0-B00D4A83C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610600" y="2895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7" name="Oval 71">
                <a:extLst>
                  <a:ext uri="{FF2B5EF4-FFF2-40B4-BE49-F238E27FC236}">
                    <a16:creationId xmlns:a16="http://schemas.microsoft.com/office/drawing/2014/main" id="{908FB38A-7933-4269-D404-FF9F9A854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8839200" y="21336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78" name="Text Box 72">
                <a:extLst>
                  <a:ext uri="{FF2B5EF4-FFF2-40B4-BE49-F238E27FC236}">
                    <a16:creationId xmlns:a16="http://schemas.microsoft.com/office/drawing/2014/main" id="{8912CBFB-B878-13BA-19B8-6BCAA455B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0400" y="2255838"/>
                <a:ext cx="304800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 b="1">
                    <a:latin typeface="Tekton Pro" pitchFamily="34" charset="0"/>
                  </a:rPr>
                  <a:t>y</a:t>
                </a:r>
              </a:p>
            </p:txBody>
          </p:sp>
          <p:sp>
            <p:nvSpPr>
              <p:cNvPr id="7179" name="Line 73">
                <a:extLst>
                  <a:ext uri="{FF2B5EF4-FFF2-40B4-BE49-F238E27FC236}">
                    <a16:creationId xmlns:a16="http://schemas.microsoft.com/office/drawing/2014/main" id="{E5A2F1A0-1EF6-D35C-A069-8A251A817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7600" y="3962400"/>
                <a:ext cx="22860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7180" name="Oval 74">
                <a:extLst>
                  <a:ext uri="{FF2B5EF4-FFF2-40B4-BE49-F238E27FC236}">
                    <a16:creationId xmlns:a16="http://schemas.microsoft.com/office/drawing/2014/main" id="{4E518B28-37C5-C427-827C-D418C67E8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9677400" y="23622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81" name="Oval 81">
                <a:extLst>
                  <a:ext uri="{FF2B5EF4-FFF2-40B4-BE49-F238E27FC236}">
                    <a16:creationId xmlns:a16="http://schemas.microsoft.com/office/drawing/2014/main" id="{6C6B9ACC-3BE0-5FCC-5627-0491150D3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9525000" y="28194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82" name="Oval 82">
                <a:extLst>
                  <a:ext uri="{FF2B5EF4-FFF2-40B4-BE49-F238E27FC236}">
                    <a16:creationId xmlns:a16="http://schemas.microsoft.com/office/drawing/2014/main" id="{62FCC8BD-802C-B229-28FB-AA99E0228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282380">
                <a:off x="9372600" y="2209800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NZ">
                  <a:latin typeface="Tekton Pro" pitchFamily="34" charset="0"/>
                </a:endParaRPr>
              </a:p>
            </p:txBody>
          </p:sp>
          <p:sp>
            <p:nvSpPr>
              <p:cNvPr id="7183" name="Line 91">
                <a:extLst>
                  <a:ext uri="{FF2B5EF4-FFF2-40B4-BE49-F238E27FC236}">
                    <a16:creationId xmlns:a16="http://schemas.microsoft.com/office/drawing/2014/main" id="{739B61E2-6572-B7DC-D593-E78E525DF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7600" y="2057400"/>
                <a:ext cx="11430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NZ"/>
              </a:p>
            </p:txBody>
          </p:sp>
          <p:sp>
            <p:nvSpPr>
              <p:cNvPr id="7184" name="Line 92">
                <a:extLst>
                  <a:ext uri="{FF2B5EF4-FFF2-40B4-BE49-F238E27FC236}">
                    <a16:creationId xmlns:a16="http://schemas.microsoft.com/office/drawing/2014/main" id="{14575512-62A4-1E38-9BE9-D72B8F010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34400" y="2895600"/>
                <a:ext cx="167640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NZ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935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5120" y="533400"/>
            <a:ext cx="11399520" cy="762000"/>
          </a:xfrm>
        </p:spPr>
        <p:txBody>
          <a:bodyPr>
            <a:noAutofit/>
          </a:bodyPr>
          <a:lstStyle/>
          <a:p>
            <a:r>
              <a:rPr lang="en-US" dirty="0"/>
              <a:t>Calculating the 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Object 3"/>
              <p:cNvSpPr txBox="1"/>
              <p:nvPr/>
            </p:nvSpPr>
            <p:spPr bwMode="auto">
              <a:xfrm>
                <a:off x="5105400" y="2133601"/>
                <a:ext cx="4191000" cy="1179513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][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24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2133601"/>
                <a:ext cx="4191000" cy="11795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2362200" y="5029201"/>
            <a:ext cx="51054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Tekton Pro" pitchFamily="34" charset="0"/>
              </a:rPr>
              <a:t>where:</a:t>
            </a:r>
          </a:p>
          <a:p>
            <a:r>
              <a:rPr lang="en-US" dirty="0">
                <a:latin typeface="Tekton Pro" pitchFamily="34" charset="0"/>
              </a:rPr>
              <a:t>	r = Sample correlation coefficient</a:t>
            </a:r>
          </a:p>
          <a:p>
            <a:r>
              <a:rPr lang="en-US" dirty="0">
                <a:latin typeface="Tekton Pro" pitchFamily="34" charset="0"/>
              </a:rPr>
              <a:t>	n = Sample size</a:t>
            </a:r>
          </a:p>
          <a:p>
            <a:r>
              <a:rPr lang="en-US" dirty="0">
                <a:latin typeface="Tekton Pro" pitchFamily="34" charset="0"/>
              </a:rPr>
              <a:t>	x = Value of the explanatory variable</a:t>
            </a:r>
          </a:p>
          <a:p>
            <a:r>
              <a:rPr lang="en-US" dirty="0">
                <a:latin typeface="Tekton Pro" pitchFamily="34" charset="0"/>
              </a:rPr>
              <a:t>	y = Value of the response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5" name="Object 5"/>
              <p:cNvSpPr txBox="1"/>
              <p:nvPr/>
            </p:nvSpPr>
            <p:spPr bwMode="auto">
              <a:xfrm>
                <a:off x="4572000" y="3962400"/>
                <a:ext cx="5183188" cy="1004888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][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)−(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4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3962400"/>
                <a:ext cx="5183188" cy="1004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667000" y="1524000"/>
            <a:ext cx="457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sz="2400" dirty="0">
                <a:latin typeface="Tekton Pro" pitchFamily="34" charset="0"/>
              </a:rPr>
              <a:t>Correlation coefficient (</a:t>
            </a:r>
            <a:r>
              <a:rPr lang="en-US" sz="2400" b="1" dirty="0"/>
              <a:t>Pearson</a:t>
            </a:r>
            <a:r>
              <a:rPr kumimoji="1" lang="en-US" sz="2400" dirty="0">
                <a:latin typeface="Tekton Pro" pitchFamily="34" charset="0"/>
              </a:rPr>
              <a:t>)</a:t>
            </a:r>
            <a:r>
              <a:rPr kumimoji="1" lang="en-US" sz="2400" dirty="0">
                <a:solidFill>
                  <a:schemeClr val="folHlink"/>
                </a:solidFill>
                <a:latin typeface="Tekton Pro" pitchFamily="34" charset="0"/>
              </a:rPr>
              <a:t>:</a:t>
            </a:r>
            <a:endParaRPr kumimoji="1" lang="en-US" sz="2400" b="1" dirty="0">
              <a:latin typeface="Tekton Pro" pitchFamily="34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743200" y="3505201"/>
            <a:ext cx="327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sz="2000">
                <a:latin typeface="Tekton Pro" pitchFamily="34" charset="0"/>
              </a:rPr>
              <a:t>or the algebraic equivalent:</a:t>
            </a:r>
          </a:p>
        </p:txBody>
      </p:sp>
    </p:spTree>
    <p:extLst>
      <p:ext uri="{BB962C8B-B14F-4D97-AF65-F5344CB8AC3E}">
        <p14:creationId xmlns:p14="http://schemas.microsoft.com/office/powerpoint/2010/main" val="149822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15541</TotalTime>
  <Words>4164</Words>
  <Application>Microsoft Office PowerPoint</Application>
  <PresentationFormat>Widescreen</PresentationFormat>
  <Paragraphs>692</Paragraphs>
  <Slides>65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86" baseType="lpstr">
      <vt:lpstr>AmazonEmber</vt:lpstr>
      <vt:lpstr>Aptos</vt:lpstr>
      <vt:lpstr>Aptos Narrow</vt:lpstr>
      <vt:lpstr>Arial</vt:lpstr>
      <vt:lpstr>Arial Narrow</vt:lpstr>
      <vt:lpstr>Calibri</vt:lpstr>
      <vt:lpstr>Calibri Light</vt:lpstr>
      <vt:lpstr>Cambria Math</vt:lpstr>
      <vt:lpstr>Georgia</vt:lpstr>
      <vt:lpstr>Palatino</vt:lpstr>
      <vt:lpstr>sohne</vt:lpstr>
      <vt:lpstr>source-serif-pro</vt:lpstr>
      <vt:lpstr>Symbol</vt:lpstr>
      <vt:lpstr>Tekton Pro</vt:lpstr>
      <vt:lpstr>Times New Roman</vt:lpstr>
      <vt:lpstr>Wingdings</vt:lpstr>
      <vt:lpstr>Office Theme</vt:lpstr>
      <vt:lpstr>PBrush</vt:lpstr>
      <vt:lpstr>Chart</vt:lpstr>
      <vt:lpstr>Bitmap Image</vt:lpstr>
      <vt:lpstr>Visio</vt:lpstr>
      <vt:lpstr>Data Science Engineering Methods and Tools   Lecture 4</vt:lpstr>
      <vt:lpstr>Regression Analysis</vt:lpstr>
      <vt:lpstr>Regression Analysis</vt:lpstr>
      <vt:lpstr>Linear Regression</vt:lpstr>
      <vt:lpstr>Linear Relationship</vt:lpstr>
      <vt:lpstr>Quantifying Linear Associations</vt:lpstr>
      <vt:lpstr>Magnitude and Direction of Correlation</vt:lpstr>
      <vt:lpstr>Correlation Coefficient</vt:lpstr>
      <vt:lpstr>Calculating the Correlation Coefficient</vt:lpstr>
      <vt:lpstr>Calculation Example</vt:lpstr>
      <vt:lpstr>Calculation Example</vt:lpstr>
      <vt:lpstr>Interpretation of Correlation Coefficient</vt:lpstr>
      <vt:lpstr>Coefficient of Determination (R Squared)</vt:lpstr>
      <vt:lpstr>Simple Linear Regression - Terminology</vt:lpstr>
      <vt:lpstr>Interpreting the Slope (Reg Coefficient)</vt:lpstr>
      <vt:lpstr>Interpreting the Intercept</vt:lpstr>
      <vt:lpstr>Residual</vt:lpstr>
      <vt:lpstr>Problem Statement : Which Line is the Best Fit</vt:lpstr>
      <vt:lpstr>Loss Function</vt:lpstr>
      <vt:lpstr>Bias vs Error</vt:lpstr>
      <vt:lpstr>Approaches to Minimize SSR</vt:lpstr>
      <vt:lpstr>Closed-form Method</vt:lpstr>
      <vt:lpstr>Partial Derivative</vt:lpstr>
      <vt:lpstr>The Least Squares Equation</vt:lpstr>
      <vt:lpstr>Regression Line Calculation - Example </vt:lpstr>
      <vt:lpstr>Regression Line Calculation - Example </vt:lpstr>
      <vt:lpstr>Regression Line Calculation - Example </vt:lpstr>
      <vt:lpstr>Gradient Descent Approach</vt:lpstr>
      <vt:lpstr>Gradient Descent - Intuitive </vt:lpstr>
      <vt:lpstr>Learning Process</vt:lpstr>
      <vt:lpstr>Learning Rate</vt:lpstr>
      <vt:lpstr>Gradient Descent – Example1</vt:lpstr>
      <vt:lpstr>Gradient Descent – Example1</vt:lpstr>
      <vt:lpstr>Gradient Descent – Example1</vt:lpstr>
      <vt:lpstr>Gradient Descent – Example2</vt:lpstr>
      <vt:lpstr>Effect of Learning Rate</vt:lpstr>
      <vt:lpstr>Saddle points</vt:lpstr>
      <vt:lpstr>Multiple Linear Regression </vt:lpstr>
      <vt:lpstr>Gradient Descent in High Dimensional Data</vt:lpstr>
      <vt:lpstr>PowerPoint Presentation</vt:lpstr>
      <vt:lpstr>PowerPoint Presentation</vt:lpstr>
      <vt:lpstr>Multicollinearity</vt:lpstr>
      <vt:lpstr>Addressing Multicollinearity</vt:lpstr>
      <vt:lpstr>Heteroscedasticity</vt:lpstr>
      <vt:lpstr>Addressing Heteroscedasticity</vt:lpstr>
      <vt:lpstr>Logistic Regression</vt:lpstr>
      <vt:lpstr>Logistic Regression - Example</vt:lpstr>
      <vt:lpstr>Logistic Regression - Example</vt:lpstr>
      <vt:lpstr>Data Pre-processing for Regression</vt:lpstr>
      <vt:lpstr>Applications of Regression</vt:lpstr>
      <vt:lpstr>Applications of Regression</vt:lpstr>
      <vt:lpstr>K Nearest Neighbor (KNN)</vt:lpstr>
      <vt:lpstr>Example of Nearest Neighbors</vt:lpstr>
      <vt:lpstr>PowerPoint Presentation</vt:lpstr>
      <vt:lpstr>KNN Algorithm</vt:lpstr>
      <vt:lpstr>PowerPoint Presentation</vt:lpstr>
      <vt:lpstr>PowerPoint Presentation</vt:lpstr>
      <vt:lpstr>PowerPoint Presentation</vt:lpstr>
      <vt:lpstr>Number of Neighbors (K) </vt:lpstr>
      <vt:lpstr>Optimal K</vt:lpstr>
      <vt:lpstr>KNN Advantages</vt:lpstr>
      <vt:lpstr>KNN Disadvantages</vt:lpstr>
      <vt:lpstr>Data Pre-processing for KNN</vt:lpstr>
      <vt:lpstr>Applications of KNN</vt:lpstr>
      <vt:lpstr>Assignment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278</cp:revision>
  <dcterms:created xsi:type="dcterms:W3CDTF">2023-12-26T07:54:20Z</dcterms:created>
  <dcterms:modified xsi:type="dcterms:W3CDTF">2024-09-25T08:00:23Z</dcterms:modified>
</cp:coreProperties>
</file>